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73" r:id="rId4"/>
    <p:sldId id="274" r:id="rId5"/>
    <p:sldId id="258" r:id="rId6"/>
    <p:sldId id="260" r:id="rId7"/>
    <p:sldId id="261" r:id="rId8"/>
    <p:sldId id="275" r:id="rId9"/>
    <p:sldId id="262" r:id="rId10"/>
    <p:sldId id="263" r:id="rId11"/>
    <p:sldId id="276" r:id="rId12"/>
    <p:sldId id="277" r:id="rId13"/>
    <p:sldId id="278" r:id="rId14"/>
    <p:sldId id="279" r:id="rId15"/>
    <p:sldId id="280" r:id="rId16"/>
    <p:sldId id="281" r:id="rId17"/>
    <p:sldId id="282" r:id="rId18"/>
    <p:sldId id="283" r:id="rId19"/>
    <p:sldId id="284" r:id="rId20"/>
    <p:sldId id="285" r:id="rId21"/>
    <p:sldId id="267" r:id="rId22"/>
    <p:sldId id="286" r:id="rId23"/>
    <p:sldId id="291" r:id="rId24"/>
    <p:sldId id="292" r:id="rId25"/>
    <p:sldId id="293" r:id="rId26"/>
    <p:sldId id="294" r:id="rId27"/>
    <p:sldId id="295" r:id="rId28"/>
    <p:sldId id="296" r:id="rId29"/>
  </p:sldIdLst>
  <p:sldSz cx="12192000" cy="6858000"/>
  <p:notesSz cx="6858000" cy="9144000"/>
  <p:defaultText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188150-3EDF-1C6B-C1E7-AF13C33C0F9C}" name="Gayda Alsharabi" initials="GA" userId="S::ga108560@student.sgh.waw.pl::65cc3c35-0cb2-47ea-ac06-ad57aa9a7865" providerId="AD"/>
  <p188:author id="{6402917B-17D9-EB95-546D-1079035F03CA}" name="Cezary Rosa" initials="CR" userId="S::cr54108@student.sgh.waw.pl::41fa83ec-f496-4ee8-bc13-a2adc890683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9A152-9EFC-7A48-8C64-354933B633CD}" v="89" dt="2022-05-23T06:51:55.923"/>
    <p1510:client id="{DF7380D1-CA3D-B2C7-640C-56C7C7E911C9}" v="120" dt="2022-05-23T07:27:56.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6"/>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28451-0965-4C75-B722-3FB0E53E093E}" type="doc">
      <dgm:prSet loTypeId="urn:microsoft.com/office/officeart/2005/8/layout/process1" loCatId="process" qsTypeId="urn:microsoft.com/office/officeart/2005/8/quickstyle/simple1" qsCatId="simple" csTypeId="urn:microsoft.com/office/officeart/2005/8/colors/colorful2" csCatId="colorful"/>
      <dgm:spPr/>
      <dgm:t>
        <a:bodyPr/>
        <a:lstStyle/>
        <a:p>
          <a:endParaRPr lang="en-US"/>
        </a:p>
      </dgm:t>
    </dgm:pt>
    <dgm:pt modelId="{49E72FDD-AB24-412B-BE1F-E67EC25953DC}">
      <dgm:prSet/>
      <dgm:spPr/>
      <dgm:t>
        <a:bodyPr/>
        <a:lstStyle/>
        <a:p>
          <a:r>
            <a:rPr lang="en-GB"/>
            <a:t>Interpreting the results</a:t>
          </a:r>
          <a:endParaRPr lang="en-US"/>
        </a:p>
      </dgm:t>
    </dgm:pt>
    <dgm:pt modelId="{A09DB340-17F9-4845-B87B-56CA6A530AD0}" type="parTrans" cxnId="{C8B70BD2-FF20-4542-92F3-399EEEC6498E}">
      <dgm:prSet/>
      <dgm:spPr/>
      <dgm:t>
        <a:bodyPr/>
        <a:lstStyle/>
        <a:p>
          <a:endParaRPr lang="en-US"/>
        </a:p>
      </dgm:t>
    </dgm:pt>
    <dgm:pt modelId="{3CDDD39B-81D2-4E48-844E-F4A04AA82CFD}" type="sibTrans" cxnId="{C8B70BD2-FF20-4542-92F3-399EEEC6498E}">
      <dgm:prSet/>
      <dgm:spPr/>
      <dgm:t>
        <a:bodyPr/>
        <a:lstStyle/>
        <a:p>
          <a:endParaRPr lang="en-US"/>
        </a:p>
      </dgm:t>
    </dgm:pt>
    <dgm:pt modelId="{7DC115F7-7586-42F1-8573-33B84EAD09C2}">
      <dgm:prSet/>
      <dgm:spPr/>
      <dgm:t>
        <a:bodyPr/>
        <a:lstStyle/>
        <a:p>
          <a:r>
            <a:rPr lang="en-GB"/>
            <a:t>Typically, as a result of k-means clustering analysis, we examine the means for each cluster in each dimension to estimate how different our clusters are from each other. Ideally, we would get very different means for most, if not all, of the dimensions included in the analysis. The size of the F-statistic from the analysis of variance performed in each dimension is an indicator of how well a given dimension discriminates against clusters.</a:t>
          </a:r>
          <a:endParaRPr lang="en-US"/>
        </a:p>
      </dgm:t>
    </dgm:pt>
    <dgm:pt modelId="{AA225EB0-FB0C-4DBB-98E9-FFB64FF180A3}" type="parTrans" cxnId="{F59598B8-829D-4471-B447-C6DC85EDF73F}">
      <dgm:prSet/>
      <dgm:spPr/>
      <dgm:t>
        <a:bodyPr/>
        <a:lstStyle/>
        <a:p>
          <a:endParaRPr lang="en-US"/>
        </a:p>
      </dgm:t>
    </dgm:pt>
    <dgm:pt modelId="{281D229C-9C0B-4529-BD5A-296F828A8C21}" type="sibTrans" cxnId="{F59598B8-829D-4471-B447-C6DC85EDF73F}">
      <dgm:prSet/>
      <dgm:spPr/>
      <dgm:t>
        <a:bodyPr/>
        <a:lstStyle/>
        <a:p>
          <a:endParaRPr lang="en-US"/>
        </a:p>
      </dgm:t>
    </dgm:pt>
    <dgm:pt modelId="{CCFC9FCC-EA75-4BE6-AAC9-16AC9F95FA54}" type="pres">
      <dgm:prSet presAssocID="{2BD28451-0965-4C75-B722-3FB0E53E093E}" presName="Name0" presStyleCnt="0">
        <dgm:presLayoutVars>
          <dgm:dir/>
          <dgm:resizeHandles val="exact"/>
        </dgm:presLayoutVars>
      </dgm:prSet>
      <dgm:spPr/>
    </dgm:pt>
    <dgm:pt modelId="{D087D331-6AC2-4493-BD97-20166A44FAC9}" type="pres">
      <dgm:prSet presAssocID="{49E72FDD-AB24-412B-BE1F-E67EC25953DC}" presName="node" presStyleLbl="node1" presStyleIdx="0" presStyleCnt="2">
        <dgm:presLayoutVars>
          <dgm:bulletEnabled val="1"/>
        </dgm:presLayoutVars>
      </dgm:prSet>
      <dgm:spPr/>
    </dgm:pt>
    <dgm:pt modelId="{E702153E-2872-4EBD-AF79-D670D4559ECD}" type="pres">
      <dgm:prSet presAssocID="{3CDDD39B-81D2-4E48-844E-F4A04AA82CFD}" presName="sibTrans" presStyleLbl="sibTrans2D1" presStyleIdx="0" presStyleCnt="1"/>
      <dgm:spPr/>
    </dgm:pt>
    <dgm:pt modelId="{48ADB614-7F44-4BFC-9A0A-0E9B47CF8F69}" type="pres">
      <dgm:prSet presAssocID="{3CDDD39B-81D2-4E48-844E-F4A04AA82CFD}" presName="connectorText" presStyleLbl="sibTrans2D1" presStyleIdx="0" presStyleCnt="1"/>
      <dgm:spPr/>
    </dgm:pt>
    <dgm:pt modelId="{F245EC14-FFF3-47A0-9681-B34753EE821A}" type="pres">
      <dgm:prSet presAssocID="{7DC115F7-7586-42F1-8573-33B84EAD09C2}" presName="node" presStyleLbl="node1" presStyleIdx="1" presStyleCnt="2">
        <dgm:presLayoutVars>
          <dgm:bulletEnabled val="1"/>
        </dgm:presLayoutVars>
      </dgm:prSet>
      <dgm:spPr/>
    </dgm:pt>
  </dgm:ptLst>
  <dgm:cxnLst>
    <dgm:cxn modelId="{FBD39018-E765-4184-ADAF-956668A751BA}" type="presOf" srcId="{7DC115F7-7586-42F1-8573-33B84EAD09C2}" destId="{F245EC14-FFF3-47A0-9681-B34753EE821A}" srcOrd="0" destOrd="0" presId="urn:microsoft.com/office/officeart/2005/8/layout/process1"/>
    <dgm:cxn modelId="{A5A5B54D-7B8E-45AF-9F6C-8D38CA0BA66B}" type="presOf" srcId="{3CDDD39B-81D2-4E48-844E-F4A04AA82CFD}" destId="{48ADB614-7F44-4BFC-9A0A-0E9B47CF8F69}" srcOrd="1" destOrd="0" presId="urn:microsoft.com/office/officeart/2005/8/layout/process1"/>
    <dgm:cxn modelId="{148A8F54-70FE-423A-BD03-04DEEF639ADF}" type="presOf" srcId="{2BD28451-0965-4C75-B722-3FB0E53E093E}" destId="{CCFC9FCC-EA75-4BE6-AAC9-16AC9F95FA54}" srcOrd="0" destOrd="0" presId="urn:microsoft.com/office/officeart/2005/8/layout/process1"/>
    <dgm:cxn modelId="{5EA26860-3B80-4F6B-9252-7C2475D69423}" type="presOf" srcId="{49E72FDD-AB24-412B-BE1F-E67EC25953DC}" destId="{D087D331-6AC2-4493-BD97-20166A44FAC9}" srcOrd="0" destOrd="0" presId="urn:microsoft.com/office/officeart/2005/8/layout/process1"/>
    <dgm:cxn modelId="{F59598B8-829D-4471-B447-C6DC85EDF73F}" srcId="{2BD28451-0965-4C75-B722-3FB0E53E093E}" destId="{7DC115F7-7586-42F1-8573-33B84EAD09C2}" srcOrd="1" destOrd="0" parTransId="{AA225EB0-FB0C-4DBB-98E9-FFB64FF180A3}" sibTransId="{281D229C-9C0B-4529-BD5A-296F828A8C21}"/>
    <dgm:cxn modelId="{3E2FB2C5-24FE-41B9-AF4E-CBDEA4816442}" type="presOf" srcId="{3CDDD39B-81D2-4E48-844E-F4A04AA82CFD}" destId="{E702153E-2872-4EBD-AF79-D670D4559ECD}" srcOrd="0" destOrd="0" presId="urn:microsoft.com/office/officeart/2005/8/layout/process1"/>
    <dgm:cxn modelId="{C8B70BD2-FF20-4542-92F3-399EEEC6498E}" srcId="{2BD28451-0965-4C75-B722-3FB0E53E093E}" destId="{49E72FDD-AB24-412B-BE1F-E67EC25953DC}" srcOrd="0" destOrd="0" parTransId="{A09DB340-17F9-4845-B87B-56CA6A530AD0}" sibTransId="{3CDDD39B-81D2-4E48-844E-F4A04AA82CFD}"/>
    <dgm:cxn modelId="{DBC585C5-4285-4BC5-B28E-E80C873685FA}" type="presParOf" srcId="{CCFC9FCC-EA75-4BE6-AAC9-16AC9F95FA54}" destId="{D087D331-6AC2-4493-BD97-20166A44FAC9}" srcOrd="0" destOrd="0" presId="urn:microsoft.com/office/officeart/2005/8/layout/process1"/>
    <dgm:cxn modelId="{989E62AA-4EB6-4788-840B-C63B6CFB1C06}" type="presParOf" srcId="{CCFC9FCC-EA75-4BE6-AAC9-16AC9F95FA54}" destId="{E702153E-2872-4EBD-AF79-D670D4559ECD}" srcOrd="1" destOrd="0" presId="urn:microsoft.com/office/officeart/2005/8/layout/process1"/>
    <dgm:cxn modelId="{078CBBCF-CCCA-4787-9B5F-971AA5D7E683}" type="presParOf" srcId="{E702153E-2872-4EBD-AF79-D670D4559ECD}" destId="{48ADB614-7F44-4BFC-9A0A-0E9B47CF8F69}" srcOrd="0" destOrd="0" presId="urn:microsoft.com/office/officeart/2005/8/layout/process1"/>
    <dgm:cxn modelId="{52B3AB52-E524-4F66-B430-D4B44FDEB0FB}" type="presParOf" srcId="{CCFC9FCC-EA75-4BE6-AAC9-16AC9F95FA54}" destId="{F245EC14-FFF3-47A0-9681-B34753EE821A}"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7D331-6AC2-4493-BD97-20166A44FAC9}">
      <dsp:nvSpPr>
        <dsp:cNvPr id="0" name=""/>
        <dsp:cNvSpPr/>
      </dsp:nvSpPr>
      <dsp:spPr>
        <a:xfrm>
          <a:off x="2053" y="615369"/>
          <a:ext cx="4379788" cy="31205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Interpreting the results</a:t>
          </a:r>
          <a:endParaRPr lang="en-US" sz="1800" kern="1200"/>
        </a:p>
      </dsp:txBody>
      <dsp:txXfrm>
        <a:off x="93452" y="706768"/>
        <a:ext cx="4196990" cy="2937801"/>
      </dsp:txXfrm>
    </dsp:sp>
    <dsp:sp modelId="{E702153E-2872-4EBD-AF79-D670D4559ECD}">
      <dsp:nvSpPr>
        <dsp:cNvPr id="0" name=""/>
        <dsp:cNvSpPr/>
      </dsp:nvSpPr>
      <dsp:spPr>
        <a:xfrm>
          <a:off x="4819821" y="1632575"/>
          <a:ext cx="928515" cy="108618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819821" y="1849812"/>
        <a:ext cx="649961" cy="651713"/>
      </dsp:txXfrm>
    </dsp:sp>
    <dsp:sp modelId="{F245EC14-FFF3-47A0-9681-B34753EE821A}">
      <dsp:nvSpPr>
        <dsp:cNvPr id="0" name=""/>
        <dsp:cNvSpPr/>
      </dsp:nvSpPr>
      <dsp:spPr>
        <a:xfrm>
          <a:off x="6133757" y="615369"/>
          <a:ext cx="4379788" cy="3120599"/>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Typically, as a result of k-means clustering analysis, we examine the means for each cluster in each dimension to estimate how different our clusters are from each other. Ideally, we would get very different means for most, if not all, of the dimensions included in the analysis. The size of the F-statistic from the analysis of variance performed in each dimension is an indicator of how well a given dimension discriminates against clusters.</a:t>
          </a:r>
          <a:endParaRPr lang="en-US" sz="1800" kern="1200"/>
        </a:p>
      </dsp:txBody>
      <dsp:txXfrm>
        <a:off x="6225156" y="706768"/>
        <a:ext cx="4196990" cy="2937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EC8A8E-50DD-FE4C-903F-730EAF825973}" type="datetimeFigureOut">
              <a:rPr lang="en-PL" smtClean="0"/>
              <a:t>18/10/2022</a:t>
            </a:fld>
            <a:endParaRPr lang="en-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70D54-3D3D-3C48-A564-E4A916869059}" type="slidenum">
              <a:rPr lang="en-PL" smtClean="0"/>
              <a:t>‹#›</a:t>
            </a:fld>
            <a:endParaRPr lang="en-PL"/>
          </a:p>
        </p:txBody>
      </p:sp>
    </p:spTree>
    <p:extLst>
      <p:ext uri="{BB962C8B-B14F-4D97-AF65-F5344CB8AC3E}">
        <p14:creationId xmlns:p14="http://schemas.microsoft.com/office/powerpoint/2010/main" val="2613163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00F1-BBD5-7881-84A6-4DD515515F5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L"/>
          </a:p>
        </p:txBody>
      </p:sp>
      <p:sp>
        <p:nvSpPr>
          <p:cNvPr id="3" name="Subtitle 2">
            <a:extLst>
              <a:ext uri="{FF2B5EF4-FFF2-40B4-BE49-F238E27FC236}">
                <a16:creationId xmlns:a16="http://schemas.microsoft.com/office/drawing/2014/main" id="{852353CF-414A-9639-373B-A64231561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L"/>
          </a:p>
        </p:txBody>
      </p:sp>
      <p:sp>
        <p:nvSpPr>
          <p:cNvPr id="4" name="Date Placeholder 3">
            <a:extLst>
              <a:ext uri="{FF2B5EF4-FFF2-40B4-BE49-F238E27FC236}">
                <a16:creationId xmlns:a16="http://schemas.microsoft.com/office/drawing/2014/main" id="{382C61ED-B4D1-783A-515D-C544250D19FA}"/>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5" name="Footer Placeholder 4">
            <a:extLst>
              <a:ext uri="{FF2B5EF4-FFF2-40B4-BE49-F238E27FC236}">
                <a16:creationId xmlns:a16="http://schemas.microsoft.com/office/drawing/2014/main" id="{B5309D31-DC97-B5F7-DAF5-145220A39794}"/>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DDA434A5-AF09-72BF-75C0-66AC8B772B72}"/>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119385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4F4B-67D1-2D27-3B56-1371B3D8F168}"/>
              </a:ext>
            </a:extLst>
          </p:cNvPr>
          <p:cNvSpPr>
            <a:spLocks noGrp="1"/>
          </p:cNvSpPr>
          <p:nvPr>
            <p:ph type="title"/>
          </p:nvPr>
        </p:nvSpPr>
        <p:spPr/>
        <p:txBody>
          <a:bodyPr/>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B6F382BE-78A3-7F88-D488-0613F67F28C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4AFD0CC3-6C41-EA88-F512-4F6E42929722}"/>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5" name="Footer Placeholder 4">
            <a:extLst>
              <a:ext uri="{FF2B5EF4-FFF2-40B4-BE49-F238E27FC236}">
                <a16:creationId xmlns:a16="http://schemas.microsoft.com/office/drawing/2014/main" id="{A6DF46E6-F962-F175-ECEC-4A98F783CA49}"/>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225AE7CA-FC31-3CCD-6052-71BE710BB8D6}"/>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2080068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D819E4-5B88-F815-EF7F-F73F6F5A1C4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L"/>
          </a:p>
        </p:txBody>
      </p:sp>
      <p:sp>
        <p:nvSpPr>
          <p:cNvPr id="3" name="Vertical Text Placeholder 2">
            <a:extLst>
              <a:ext uri="{FF2B5EF4-FFF2-40B4-BE49-F238E27FC236}">
                <a16:creationId xmlns:a16="http://schemas.microsoft.com/office/drawing/2014/main" id="{7B4B8164-6FA0-61D3-F1C3-9A098FF2543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31525660-9722-C810-EA46-6F86458520AA}"/>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5" name="Footer Placeholder 4">
            <a:extLst>
              <a:ext uri="{FF2B5EF4-FFF2-40B4-BE49-F238E27FC236}">
                <a16:creationId xmlns:a16="http://schemas.microsoft.com/office/drawing/2014/main" id="{0AE6C94E-BFD6-50EE-3CD8-1580A491184D}"/>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E4AE6C57-8EB7-BC57-1E54-934D66E43FDA}"/>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332750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40F5-CD29-4794-65A1-828BC11F431E}"/>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DD315F80-EE2C-D01D-AF03-98310233B6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CBAC3B42-022C-E409-AA01-A00423E0059F}"/>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5" name="Footer Placeholder 4">
            <a:extLst>
              <a:ext uri="{FF2B5EF4-FFF2-40B4-BE49-F238E27FC236}">
                <a16:creationId xmlns:a16="http://schemas.microsoft.com/office/drawing/2014/main" id="{B08DF63D-3F2B-B719-D4D2-312378C350D4}"/>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BD2D284F-1328-109F-7527-831A76377007}"/>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347434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8070-A599-F19E-59E3-367215DE84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L"/>
          </a:p>
        </p:txBody>
      </p:sp>
      <p:sp>
        <p:nvSpPr>
          <p:cNvPr id="3" name="Text Placeholder 2">
            <a:extLst>
              <a:ext uri="{FF2B5EF4-FFF2-40B4-BE49-F238E27FC236}">
                <a16:creationId xmlns:a16="http://schemas.microsoft.com/office/drawing/2014/main" id="{5DEFB7E6-D6FC-1088-1220-B51AEAAC40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3C6D1A7-E31F-08DB-A359-EFB05F520A04}"/>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5" name="Footer Placeholder 4">
            <a:extLst>
              <a:ext uri="{FF2B5EF4-FFF2-40B4-BE49-F238E27FC236}">
                <a16:creationId xmlns:a16="http://schemas.microsoft.com/office/drawing/2014/main" id="{6A613D75-6182-8299-0B63-56A593229942}"/>
              </a:ext>
            </a:extLst>
          </p:cNvPr>
          <p:cNvSpPr>
            <a:spLocks noGrp="1"/>
          </p:cNvSpPr>
          <p:nvPr>
            <p:ph type="ftr" sz="quarter" idx="11"/>
          </p:nvPr>
        </p:nvSpPr>
        <p:spPr/>
        <p:txBody>
          <a:bodyPr/>
          <a:lstStyle/>
          <a:p>
            <a:endParaRPr lang="en-PL"/>
          </a:p>
        </p:txBody>
      </p:sp>
      <p:sp>
        <p:nvSpPr>
          <p:cNvPr id="6" name="Slide Number Placeholder 5">
            <a:extLst>
              <a:ext uri="{FF2B5EF4-FFF2-40B4-BE49-F238E27FC236}">
                <a16:creationId xmlns:a16="http://schemas.microsoft.com/office/drawing/2014/main" id="{7B3D611E-833C-ECF2-F0FF-44A2893BB70A}"/>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323711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D671-6901-6ED2-6D82-BC7995D61F1E}"/>
              </a:ext>
            </a:extLst>
          </p:cNvPr>
          <p:cNvSpPr>
            <a:spLocks noGrp="1"/>
          </p:cNvSpPr>
          <p:nvPr>
            <p:ph type="title"/>
          </p:nvPr>
        </p:nvSpPr>
        <p:spPr/>
        <p:txBody>
          <a:bodyPr/>
          <a:lstStyle/>
          <a:p>
            <a:r>
              <a:rPr lang="en-GB"/>
              <a:t>Click to edit Master title style</a:t>
            </a:r>
            <a:endParaRPr lang="en-PL"/>
          </a:p>
        </p:txBody>
      </p:sp>
      <p:sp>
        <p:nvSpPr>
          <p:cNvPr id="3" name="Content Placeholder 2">
            <a:extLst>
              <a:ext uri="{FF2B5EF4-FFF2-40B4-BE49-F238E27FC236}">
                <a16:creationId xmlns:a16="http://schemas.microsoft.com/office/drawing/2014/main" id="{41E7DB2C-916E-5CB1-3CBA-5092DE6B8F4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Content Placeholder 3">
            <a:extLst>
              <a:ext uri="{FF2B5EF4-FFF2-40B4-BE49-F238E27FC236}">
                <a16:creationId xmlns:a16="http://schemas.microsoft.com/office/drawing/2014/main" id="{95F0ACE8-2F25-5AB8-21C5-EB49DCFD374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Date Placeholder 4">
            <a:extLst>
              <a:ext uri="{FF2B5EF4-FFF2-40B4-BE49-F238E27FC236}">
                <a16:creationId xmlns:a16="http://schemas.microsoft.com/office/drawing/2014/main" id="{5425ACD9-6012-2067-9019-9EE503779551}"/>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6" name="Footer Placeholder 5">
            <a:extLst>
              <a:ext uri="{FF2B5EF4-FFF2-40B4-BE49-F238E27FC236}">
                <a16:creationId xmlns:a16="http://schemas.microsoft.com/office/drawing/2014/main" id="{FBD6F78E-89B2-FFA1-625C-E1F33133F2A7}"/>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2BF67215-CA0D-F2E1-D47B-A6740DA9B023}"/>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4077584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2416-D380-12BE-BFC3-6860E04DB418}"/>
              </a:ext>
            </a:extLst>
          </p:cNvPr>
          <p:cNvSpPr>
            <a:spLocks noGrp="1"/>
          </p:cNvSpPr>
          <p:nvPr>
            <p:ph type="title"/>
          </p:nvPr>
        </p:nvSpPr>
        <p:spPr>
          <a:xfrm>
            <a:off x="839788" y="365125"/>
            <a:ext cx="10515600" cy="1325563"/>
          </a:xfrm>
        </p:spPr>
        <p:txBody>
          <a:bodyPr/>
          <a:lstStyle/>
          <a:p>
            <a:r>
              <a:rPr lang="en-GB"/>
              <a:t>Click to edit Master title style</a:t>
            </a:r>
            <a:endParaRPr lang="en-PL"/>
          </a:p>
        </p:txBody>
      </p:sp>
      <p:sp>
        <p:nvSpPr>
          <p:cNvPr id="3" name="Text Placeholder 2">
            <a:extLst>
              <a:ext uri="{FF2B5EF4-FFF2-40B4-BE49-F238E27FC236}">
                <a16:creationId xmlns:a16="http://schemas.microsoft.com/office/drawing/2014/main" id="{170A8651-34A2-3740-6B05-9D40EAE36F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36B2F42-AC4B-83F6-89C5-A4517431689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5" name="Text Placeholder 4">
            <a:extLst>
              <a:ext uri="{FF2B5EF4-FFF2-40B4-BE49-F238E27FC236}">
                <a16:creationId xmlns:a16="http://schemas.microsoft.com/office/drawing/2014/main" id="{3ADEF7FF-34A3-69AA-BE14-0A8C9BFB6F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8BEC21B-5FD9-BAC0-9927-DFF74630222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7" name="Date Placeholder 6">
            <a:extLst>
              <a:ext uri="{FF2B5EF4-FFF2-40B4-BE49-F238E27FC236}">
                <a16:creationId xmlns:a16="http://schemas.microsoft.com/office/drawing/2014/main" id="{737293DD-7BDF-3C7A-E6D6-4645B3228C1F}"/>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8" name="Footer Placeholder 7">
            <a:extLst>
              <a:ext uri="{FF2B5EF4-FFF2-40B4-BE49-F238E27FC236}">
                <a16:creationId xmlns:a16="http://schemas.microsoft.com/office/drawing/2014/main" id="{FA971459-1B80-2483-18CA-63A5D5718F82}"/>
              </a:ext>
            </a:extLst>
          </p:cNvPr>
          <p:cNvSpPr>
            <a:spLocks noGrp="1"/>
          </p:cNvSpPr>
          <p:nvPr>
            <p:ph type="ftr" sz="quarter" idx="11"/>
          </p:nvPr>
        </p:nvSpPr>
        <p:spPr/>
        <p:txBody>
          <a:bodyPr/>
          <a:lstStyle/>
          <a:p>
            <a:endParaRPr lang="en-PL"/>
          </a:p>
        </p:txBody>
      </p:sp>
      <p:sp>
        <p:nvSpPr>
          <p:cNvPr id="9" name="Slide Number Placeholder 8">
            <a:extLst>
              <a:ext uri="{FF2B5EF4-FFF2-40B4-BE49-F238E27FC236}">
                <a16:creationId xmlns:a16="http://schemas.microsoft.com/office/drawing/2014/main" id="{2C7569D7-FBFB-6ABA-1861-671AC68E7516}"/>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330216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5DB2-2CF5-9513-9F0C-806632B388F1}"/>
              </a:ext>
            </a:extLst>
          </p:cNvPr>
          <p:cNvSpPr>
            <a:spLocks noGrp="1"/>
          </p:cNvSpPr>
          <p:nvPr>
            <p:ph type="title"/>
          </p:nvPr>
        </p:nvSpPr>
        <p:spPr/>
        <p:txBody>
          <a:bodyPr/>
          <a:lstStyle/>
          <a:p>
            <a:r>
              <a:rPr lang="en-GB"/>
              <a:t>Click to edit Master title style</a:t>
            </a:r>
            <a:endParaRPr lang="en-PL"/>
          </a:p>
        </p:txBody>
      </p:sp>
      <p:sp>
        <p:nvSpPr>
          <p:cNvPr id="3" name="Date Placeholder 2">
            <a:extLst>
              <a:ext uri="{FF2B5EF4-FFF2-40B4-BE49-F238E27FC236}">
                <a16:creationId xmlns:a16="http://schemas.microsoft.com/office/drawing/2014/main" id="{773325CE-BF1F-5C9B-508F-56D2379EE508}"/>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4" name="Footer Placeholder 3">
            <a:extLst>
              <a:ext uri="{FF2B5EF4-FFF2-40B4-BE49-F238E27FC236}">
                <a16:creationId xmlns:a16="http://schemas.microsoft.com/office/drawing/2014/main" id="{617F818E-4F4A-AA2C-BEEB-28013B02631C}"/>
              </a:ext>
            </a:extLst>
          </p:cNvPr>
          <p:cNvSpPr>
            <a:spLocks noGrp="1"/>
          </p:cNvSpPr>
          <p:nvPr>
            <p:ph type="ftr" sz="quarter" idx="11"/>
          </p:nvPr>
        </p:nvSpPr>
        <p:spPr/>
        <p:txBody>
          <a:bodyPr/>
          <a:lstStyle/>
          <a:p>
            <a:endParaRPr lang="en-PL"/>
          </a:p>
        </p:txBody>
      </p:sp>
      <p:sp>
        <p:nvSpPr>
          <p:cNvPr id="5" name="Slide Number Placeholder 4">
            <a:extLst>
              <a:ext uri="{FF2B5EF4-FFF2-40B4-BE49-F238E27FC236}">
                <a16:creationId xmlns:a16="http://schemas.microsoft.com/office/drawing/2014/main" id="{5AB6E285-0CB4-431E-2427-2A3A7391A8B2}"/>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1668458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B0489A-70C6-5F42-9E54-EFCB75D272CE}"/>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3" name="Footer Placeholder 2">
            <a:extLst>
              <a:ext uri="{FF2B5EF4-FFF2-40B4-BE49-F238E27FC236}">
                <a16:creationId xmlns:a16="http://schemas.microsoft.com/office/drawing/2014/main" id="{27E7D44C-F556-C4F1-6D30-BA2C1E353A51}"/>
              </a:ext>
            </a:extLst>
          </p:cNvPr>
          <p:cNvSpPr>
            <a:spLocks noGrp="1"/>
          </p:cNvSpPr>
          <p:nvPr>
            <p:ph type="ftr" sz="quarter" idx="11"/>
          </p:nvPr>
        </p:nvSpPr>
        <p:spPr/>
        <p:txBody>
          <a:bodyPr/>
          <a:lstStyle/>
          <a:p>
            <a:endParaRPr lang="en-PL"/>
          </a:p>
        </p:txBody>
      </p:sp>
      <p:sp>
        <p:nvSpPr>
          <p:cNvPr id="4" name="Slide Number Placeholder 3">
            <a:extLst>
              <a:ext uri="{FF2B5EF4-FFF2-40B4-BE49-F238E27FC236}">
                <a16:creationId xmlns:a16="http://schemas.microsoft.com/office/drawing/2014/main" id="{E1FA5EC0-ECDC-4CD6-B52B-F528D4B5B7CE}"/>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3076644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D3F9-1752-3E55-C3F0-B1A479A6149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Content Placeholder 2">
            <a:extLst>
              <a:ext uri="{FF2B5EF4-FFF2-40B4-BE49-F238E27FC236}">
                <a16:creationId xmlns:a16="http://schemas.microsoft.com/office/drawing/2014/main" id="{5A4D5190-CD2C-F37B-3323-9E6F7ECD73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Text Placeholder 3">
            <a:extLst>
              <a:ext uri="{FF2B5EF4-FFF2-40B4-BE49-F238E27FC236}">
                <a16:creationId xmlns:a16="http://schemas.microsoft.com/office/drawing/2014/main" id="{3995FF36-6415-BC3E-2465-66F887387A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B1B635-6C41-69BE-D619-C3B6F9B70A2A}"/>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6" name="Footer Placeholder 5">
            <a:extLst>
              <a:ext uri="{FF2B5EF4-FFF2-40B4-BE49-F238E27FC236}">
                <a16:creationId xmlns:a16="http://schemas.microsoft.com/office/drawing/2014/main" id="{F1F6F178-05B4-1556-D950-14936BB7C049}"/>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B4C694ED-8FD5-CE38-4700-F0D502FF89EF}"/>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3933843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2416B-D646-8105-D688-65BBD936A5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L"/>
          </a:p>
        </p:txBody>
      </p:sp>
      <p:sp>
        <p:nvSpPr>
          <p:cNvPr id="3" name="Picture Placeholder 2">
            <a:extLst>
              <a:ext uri="{FF2B5EF4-FFF2-40B4-BE49-F238E27FC236}">
                <a16:creationId xmlns:a16="http://schemas.microsoft.com/office/drawing/2014/main" id="{F99F5DB7-B1F0-E87F-9928-BE7A99C3ED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L"/>
          </a:p>
        </p:txBody>
      </p:sp>
      <p:sp>
        <p:nvSpPr>
          <p:cNvPr id="4" name="Text Placeholder 3">
            <a:extLst>
              <a:ext uri="{FF2B5EF4-FFF2-40B4-BE49-F238E27FC236}">
                <a16:creationId xmlns:a16="http://schemas.microsoft.com/office/drawing/2014/main" id="{9EE11200-5ED6-5D19-5D1C-693AF605D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DB189A-34ED-3B67-2B66-3BB03ABCBF11}"/>
              </a:ext>
            </a:extLst>
          </p:cNvPr>
          <p:cNvSpPr>
            <a:spLocks noGrp="1"/>
          </p:cNvSpPr>
          <p:nvPr>
            <p:ph type="dt" sz="half" idx="10"/>
          </p:nvPr>
        </p:nvSpPr>
        <p:spPr/>
        <p:txBody>
          <a:bodyPr/>
          <a:lstStyle/>
          <a:p>
            <a:fld id="{31011767-56F0-B54E-BF47-DA344048E965}" type="datetimeFigureOut">
              <a:rPr lang="en-PL" smtClean="0"/>
              <a:t>18/10/2022</a:t>
            </a:fld>
            <a:endParaRPr lang="en-PL"/>
          </a:p>
        </p:txBody>
      </p:sp>
      <p:sp>
        <p:nvSpPr>
          <p:cNvPr id="6" name="Footer Placeholder 5">
            <a:extLst>
              <a:ext uri="{FF2B5EF4-FFF2-40B4-BE49-F238E27FC236}">
                <a16:creationId xmlns:a16="http://schemas.microsoft.com/office/drawing/2014/main" id="{E6AD4946-07A4-6003-F02F-040B00ABA0BD}"/>
              </a:ext>
            </a:extLst>
          </p:cNvPr>
          <p:cNvSpPr>
            <a:spLocks noGrp="1"/>
          </p:cNvSpPr>
          <p:nvPr>
            <p:ph type="ftr" sz="quarter" idx="11"/>
          </p:nvPr>
        </p:nvSpPr>
        <p:spPr/>
        <p:txBody>
          <a:bodyPr/>
          <a:lstStyle/>
          <a:p>
            <a:endParaRPr lang="en-PL"/>
          </a:p>
        </p:txBody>
      </p:sp>
      <p:sp>
        <p:nvSpPr>
          <p:cNvPr id="7" name="Slide Number Placeholder 6">
            <a:extLst>
              <a:ext uri="{FF2B5EF4-FFF2-40B4-BE49-F238E27FC236}">
                <a16:creationId xmlns:a16="http://schemas.microsoft.com/office/drawing/2014/main" id="{63F6E078-52D2-5A0B-7362-DEE932ED776D}"/>
              </a:ext>
            </a:extLst>
          </p:cNvPr>
          <p:cNvSpPr>
            <a:spLocks noGrp="1"/>
          </p:cNvSpPr>
          <p:nvPr>
            <p:ph type="sldNum" sz="quarter" idx="12"/>
          </p:nvPr>
        </p:nvSpPr>
        <p:spPr/>
        <p:txBody>
          <a:bodyPr/>
          <a:lstStyle/>
          <a:p>
            <a:fld id="{B93E2F00-2BE8-7846-9537-1E066134A33F}" type="slidenum">
              <a:rPr lang="en-PL" smtClean="0"/>
              <a:t>‹#›</a:t>
            </a:fld>
            <a:endParaRPr lang="en-PL"/>
          </a:p>
        </p:txBody>
      </p:sp>
    </p:spTree>
    <p:extLst>
      <p:ext uri="{BB962C8B-B14F-4D97-AF65-F5344CB8AC3E}">
        <p14:creationId xmlns:p14="http://schemas.microsoft.com/office/powerpoint/2010/main" val="1762051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A6739F-6D50-FD92-0C1F-79FC048B35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L"/>
          </a:p>
        </p:txBody>
      </p:sp>
      <p:sp>
        <p:nvSpPr>
          <p:cNvPr id="3" name="Text Placeholder 2">
            <a:extLst>
              <a:ext uri="{FF2B5EF4-FFF2-40B4-BE49-F238E27FC236}">
                <a16:creationId xmlns:a16="http://schemas.microsoft.com/office/drawing/2014/main" id="{168FF2D4-69E1-811E-A45B-37332C874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L"/>
          </a:p>
        </p:txBody>
      </p:sp>
      <p:sp>
        <p:nvSpPr>
          <p:cNvPr id="4" name="Date Placeholder 3">
            <a:extLst>
              <a:ext uri="{FF2B5EF4-FFF2-40B4-BE49-F238E27FC236}">
                <a16:creationId xmlns:a16="http://schemas.microsoft.com/office/drawing/2014/main" id="{37EF6E74-D130-9D39-0DAE-8026AE37E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011767-56F0-B54E-BF47-DA344048E965}" type="datetimeFigureOut">
              <a:rPr lang="en-PL" smtClean="0"/>
              <a:t>18/10/2022</a:t>
            </a:fld>
            <a:endParaRPr lang="en-PL"/>
          </a:p>
        </p:txBody>
      </p:sp>
      <p:sp>
        <p:nvSpPr>
          <p:cNvPr id="5" name="Footer Placeholder 4">
            <a:extLst>
              <a:ext uri="{FF2B5EF4-FFF2-40B4-BE49-F238E27FC236}">
                <a16:creationId xmlns:a16="http://schemas.microsoft.com/office/drawing/2014/main" id="{EA740C4C-B69B-5DBC-D51A-4FE1506EDD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L"/>
          </a:p>
        </p:txBody>
      </p:sp>
      <p:sp>
        <p:nvSpPr>
          <p:cNvPr id="6" name="Slide Number Placeholder 5">
            <a:extLst>
              <a:ext uri="{FF2B5EF4-FFF2-40B4-BE49-F238E27FC236}">
                <a16:creationId xmlns:a16="http://schemas.microsoft.com/office/drawing/2014/main" id="{46E7B882-C654-AA0C-2208-719FF15728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3E2F00-2BE8-7846-9537-1E066134A33F}" type="slidenum">
              <a:rPr lang="en-PL" smtClean="0"/>
              <a:t>‹#›</a:t>
            </a:fld>
            <a:endParaRPr lang="en-PL"/>
          </a:p>
        </p:txBody>
      </p:sp>
    </p:spTree>
    <p:extLst>
      <p:ext uri="{BB962C8B-B14F-4D97-AF65-F5344CB8AC3E}">
        <p14:creationId xmlns:p14="http://schemas.microsoft.com/office/powerpoint/2010/main" val="3443507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BAC0D-AA5A-15D1-06EE-C2B0965525F4}"/>
              </a:ext>
            </a:extLst>
          </p:cNvPr>
          <p:cNvSpPr>
            <a:spLocks noGrp="1"/>
          </p:cNvSpPr>
          <p:nvPr>
            <p:ph type="ctrTitle"/>
          </p:nvPr>
        </p:nvSpPr>
        <p:spPr>
          <a:xfrm>
            <a:off x="6590662" y="4267832"/>
            <a:ext cx="4805996" cy="1297115"/>
          </a:xfrm>
        </p:spPr>
        <p:txBody>
          <a:bodyPr anchor="t">
            <a:normAutofit/>
          </a:bodyPr>
          <a:lstStyle/>
          <a:p>
            <a:pPr algn="l"/>
            <a:r>
              <a:rPr lang="en-PL" sz="4000">
                <a:solidFill>
                  <a:schemeClr val="tx2"/>
                </a:solidFill>
              </a:rPr>
              <a:t>Cluster Analysis</a:t>
            </a:r>
          </a:p>
        </p:txBody>
      </p:sp>
      <p:pic>
        <p:nvPicPr>
          <p:cNvPr id="7" name="Graphic 6" descr="Diagnostic">
            <a:extLst>
              <a:ext uri="{FF2B5EF4-FFF2-40B4-BE49-F238E27FC236}">
                <a16:creationId xmlns:a16="http://schemas.microsoft.com/office/drawing/2014/main" id="{C110E9ED-D7D2-DED2-1BE1-215805A826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ubtitle 4">
            <a:extLst>
              <a:ext uri="{FF2B5EF4-FFF2-40B4-BE49-F238E27FC236}">
                <a16:creationId xmlns:a16="http://schemas.microsoft.com/office/drawing/2014/main" id="{F9D4FCBC-362D-A751-6C76-488ED468393D}"/>
              </a:ext>
            </a:extLst>
          </p:cNvPr>
          <p:cNvSpPr>
            <a:spLocks noGrp="1"/>
          </p:cNvSpPr>
          <p:nvPr>
            <p:ph type="subTitle" idx="1"/>
          </p:nvPr>
        </p:nvSpPr>
        <p:spPr/>
        <p:txBody>
          <a:bodyPr/>
          <a:lstStyle/>
          <a:p>
            <a:endParaRPr lang="en-PL"/>
          </a:p>
        </p:txBody>
      </p:sp>
    </p:spTree>
    <p:extLst>
      <p:ext uri="{BB962C8B-B14F-4D97-AF65-F5344CB8AC3E}">
        <p14:creationId xmlns:p14="http://schemas.microsoft.com/office/powerpoint/2010/main" val="2357094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p:txBody>
          <a:bodyPr/>
          <a:lstStyle/>
          <a:p>
            <a:r>
              <a:rPr lang="en-GB"/>
              <a:t>Distance measures</a:t>
            </a:r>
            <a:endParaRPr lang="en-PL"/>
          </a:p>
        </p:txBody>
      </p:sp>
      <p:sp>
        <p:nvSpPr>
          <p:cNvPr id="3" name="Content Placeholder 2">
            <a:extLst>
              <a:ext uri="{FF2B5EF4-FFF2-40B4-BE49-F238E27FC236}">
                <a16:creationId xmlns:a16="http://schemas.microsoft.com/office/drawing/2014/main" id="{49F8843E-B782-8D94-E0B1-1B7B7E5868D4}"/>
              </a:ext>
            </a:extLst>
          </p:cNvPr>
          <p:cNvSpPr>
            <a:spLocks noGrp="1"/>
          </p:cNvSpPr>
          <p:nvPr>
            <p:ph idx="1"/>
          </p:nvPr>
        </p:nvSpPr>
        <p:spPr/>
        <p:txBody>
          <a:bodyPr vert="horz" lIns="91440" tIns="45720" rIns="91440" bIns="45720" rtlCol="0" anchor="t">
            <a:normAutofit/>
          </a:bodyPr>
          <a:lstStyle/>
          <a:p>
            <a:r>
              <a:rPr lang="en-GB" dirty="0"/>
              <a:t>Chebyshev distance.     distance(</a:t>
            </a:r>
            <a:r>
              <a:rPr lang="en-GB" dirty="0" err="1"/>
              <a:t>x,y</a:t>
            </a:r>
            <a:r>
              <a:rPr lang="en-GB" dirty="0"/>
              <a:t>) = </a:t>
            </a:r>
            <a:r>
              <a:rPr lang="en-GB" dirty="0" err="1"/>
              <a:t>Maximum|x</a:t>
            </a:r>
            <a:r>
              <a:rPr lang="en-GB" baseline="-25000" dirty="0" err="1"/>
              <a:t>i</a:t>
            </a:r>
            <a:r>
              <a:rPr lang="en-GB" dirty="0"/>
              <a:t> - </a:t>
            </a:r>
            <a:r>
              <a:rPr lang="en-GB" dirty="0" err="1"/>
              <a:t>y</a:t>
            </a:r>
            <a:r>
              <a:rPr lang="en-GB" baseline="-25000" dirty="0" err="1"/>
              <a:t>i</a:t>
            </a:r>
            <a:r>
              <a:rPr lang="en-GB" dirty="0"/>
              <a:t>|</a:t>
            </a:r>
          </a:p>
          <a:p>
            <a:endParaRPr lang="en-GB"/>
          </a:p>
          <a:p>
            <a:endParaRPr lang="en-GB"/>
          </a:p>
          <a:p>
            <a:r>
              <a:rPr lang="en-GB" dirty="0"/>
              <a:t>Power distance.</a:t>
            </a:r>
            <a:endParaRPr lang="en-GB" dirty="0">
              <a:cs typeface="Calibri"/>
            </a:endParaRPr>
          </a:p>
          <a:p>
            <a:endParaRPr lang="en-GB"/>
          </a:p>
          <a:p>
            <a:endParaRPr lang="en-GB"/>
          </a:p>
          <a:p>
            <a:r>
              <a:rPr lang="en-GB" dirty="0"/>
              <a:t>Percentage mismatch.</a:t>
            </a:r>
            <a:endParaRPr lang="en-GB" dirty="0">
              <a:cs typeface="Calibri"/>
            </a:endParaRPr>
          </a:p>
          <a:p>
            <a:endParaRPr lang="en-PL"/>
          </a:p>
        </p:txBody>
      </p:sp>
      <p:pic>
        <p:nvPicPr>
          <p:cNvPr id="3076" name="Picture 4">
            <a:extLst>
              <a:ext uri="{FF2B5EF4-FFF2-40B4-BE49-F238E27FC236}">
                <a16:creationId xmlns:a16="http://schemas.microsoft.com/office/drawing/2014/main" id="{56BA1B97-B64F-2694-E18A-5E52B4AAB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4018411"/>
            <a:ext cx="152400" cy="241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B88E0A-DC07-1B1D-22B3-E7C14DD550D5}"/>
              </a:ext>
            </a:extLst>
          </p:cNvPr>
          <p:cNvSpPr txBox="1"/>
          <p:nvPr/>
        </p:nvSpPr>
        <p:spPr>
          <a:xfrm>
            <a:off x="4092305" y="3709989"/>
            <a:ext cx="3323346" cy="923330"/>
          </a:xfrm>
          <a:prstGeom prst="rect">
            <a:avLst/>
          </a:prstGeom>
          <a:noFill/>
        </p:spPr>
        <p:txBody>
          <a:bodyPr wrap="none" rtlCol="0">
            <a:spAutoFit/>
          </a:bodyPr>
          <a:lstStyle/>
          <a:p>
            <a:r>
              <a:rPr lang="en-PL" altLang="en-PL">
                <a:solidFill>
                  <a:srgbClr val="0000FF"/>
                </a:solidFill>
                <a:latin typeface="Segoe UI" panose="020B0502040204020203" pitchFamily="34" charset="0"/>
              </a:rPr>
              <a:t>distance(x,y) = (</a:t>
            </a:r>
            <a:r>
              <a:rPr lang="en-PL" altLang="en-PL"/>
              <a:t>  </a:t>
            </a:r>
            <a:r>
              <a:rPr kumimoji="0" lang="en-PL" altLang="en-PL" sz="3600" b="0" i="0" u="none" strike="noStrike" cap="none" normalizeH="0" baseline="0">
                <a:ln>
                  <a:noFill/>
                </a:ln>
                <a:solidFill>
                  <a:schemeClr val="tx1"/>
                </a:solidFill>
                <a:effectLst/>
              </a:rPr>
              <a:t>   </a:t>
            </a:r>
            <a:r>
              <a:rPr kumimoji="0" lang="en-PL" altLang="en-PL" sz="4000" b="0" i="0" u="none" strike="noStrike" cap="none" normalizeH="0" baseline="-30000">
                <a:ln>
                  <a:noFill/>
                </a:ln>
                <a:solidFill>
                  <a:srgbClr val="0000FF"/>
                </a:solidFill>
                <a:effectLst/>
                <a:latin typeface="Segoe UI" panose="020B0502040204020203" pitchFamily="34" charset="0"/>
              </a:rPr>
              <a:t>i</a:t>
            </a:r>
            <a:r>
              <a:rPr lang="en-PL" altLang="en-PL">
                <a:solidFill>
                  <a:srgbClr val="0000FF"/>
                </a:solidFill>
                <a:latin typeface="Segoe UI" panose="020B0502040204020203" pitchFamily="34" charset="0"/>
              </a:rPr>
              <a:t> |x</a:t>
            </a:r>
            <a:r>
              <a:rPr lang="en-PL" altLang="en-PL" baseline="-30000">
                <a:solidFill>
                  <a:srgbClr val="0000FF"/>
                </a:solidFill>
                <a:latin typeface="Segoe UI" panose="020B0502040204020203" pitchFamily="34" charset="0"/>
              </a:rPr>
              <a:t>i</a:t>
            </a:r>
            <a:r>
              <a:rPr lang="en-PL" altLang="en-PL">
                <a:solidFill>
                  <a:srgbClr val="0000FF"/>
                </a:solidFill>
                <a:latin typeface="Segoe UI" panose="020B0502040204020203" pitchFamily="34" charset="0"/>
              </a:rPr>
              <a:t> - y</a:t>
            </a:r>
            <a:r>
              <a:rPr lang="en-PL" altLang="en-PL" baseline="-30000">
                <a:solidFill>
                  <a:srgbClr val="0000FF"/>
                </a:solidFill>
                <a:latin typeface="Segoe UI" panose="020B0502040204020203" pitchFamily="34" charset="0"/>
              </a:rPr>
              <a:t>i</a:t>
            </a:r>
            <a:r>
              <a:rPr lang="en-PL" altLang="en-PL">
                <a:solidFill>
                  <a:srgbClr val="0000FF"/>
                </a:solidFill>
                <a:latin typeface="Segoe UI" panose="020B0502040204020203" pitchFamily="34" charset="0"/>
              </a:rPr>
              <a:t>|</a:t>
            </a:r>
            <a:r>
              <a:rPr lang="en-PL" altLang="en-PL" baseline="30000">
                <a:solidFill>
                  <a:srgbClr val="0000FF"/>
                </a:solidFill>
                <a:latin typeface="Segoe UI" panose="020B0502040204020203" pitchFamily="34" charset="0"/>
              </a:rPr>
              <a:t>p</a:t>
            </a:r>
            <a:r>
              <a:rPr lang="en-PL" altLang="en-PL">
                <a:solidFill>
                  <a:srgbClr val="0000FF"/>
                </a:solidFill>
                <a:latin typeface="Segoe UI" panose="020B0502040204020203" pitchFamily="34" charset="0"/>
              </a:rPr>
              <a:t>)</a:t>
            </a:r>
            <a:r>
              <a:rPr lang="en-PL" altLang="en-PL" baseline="30000">
                <a:solidFill>
                  <a:srgbClr val="0000FF"/>
                </a:solidFill>
                <a:latin typeface="Segoe UI" panose="020B0502040204020203" pitchFamily="34" charset="0"/>
              </a:rPr>
              <a:t>1/r</a:t>
            </a:r>
            <a:endParaRPr kumimoji="0" lang="en-PL" altLang="en-PL" sz="4000" b="0" i="0" u="none" strike="noStrike" cap="none" normalizeH="0" baseline="0">
              <a:ln>
                <a:noFill/>
              </a:ln>
              <a:solidFill>
                <a:schemeClr val="tx1"/>
              </a:solidFill>
              <a:effectLst/>
              <a:latin typeface="Arial" panose="020B0604020202020204" pitchFamily="34" charset="0"/>
            </a:endParaRPr>
          </a:p>
          <a:p>
            <a:endParaRPr lang="en-PL"/>
          </a:p>
        </p:txBody>
      </p:sp>
      <p:sp>
        <p:nvSpPr>
          <p:cNvPr id="9" name="Rectangle 5">
            <a:extLst>
              <a:ext uri="{FF2B5EF4-FFF2-40B4-BE49-F238E27FC236}">
                <a16:creationId xmlns:a16="http://schemas.microsoft.com/office/drawing/2014/main" id="{7D78C537-9D41-C9F2-8D03-AA04E7394558}"/>
              </a:ext>
            </a:extLst>
          </p:cNvPr>
          <p:cNvSpPr>
            <a:spLocks noChangeArrowheads="1"/>
          </p:cNvSpPr>
          <p:nvPr/>
        </p:nvSpPr>
        <p:spPr bwMode="auto">
          <a:xfrm>
            <a:off x="4568825" y="5288548"/>
            <a:ext cx="324851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PL" sz="1600">
                <a:solidFill>
                  <a:srgbClr val="0000FF"/>
                </a:solidFill>
                <a:latin typeface="Segoe UI"/>
                <a:cs typeface="Segoe UI"/>
              </a:rPr>
              <a:t>distance</a:t>
            </a:r>
            <a:r>
              <a:rPr kumimoji="0" lang="en-PL" sz="1600" b="0" i="0" u="none" strike="noStrike" cap="none" normalizeH="0" baseline="0">
                <a:ln>
                  <a:noFill/>
                </a:ln>
                <a:solidFill>
                  <a:srgbClr val="0000FF"/>
                </a:solidFill>
                <a:effectLst/>
                <a:latin typeface="Segoe UI"/>
                <a:cs typeface="Segoe UI"/>
              </a:rPr>
              <a:t>(x,y) = (</a:t>
            </a:r>
            <a:r>
              <a:rPr kumimoji="0" lang="en-PL" sz="1600" b="0" i="0" u="none" strike="noStrike" cap="none" normalizeH="0" baseline="0" dirty="0" err="1">
                <a:ln>
                  <a:noFill/>
                </a:ln>
                <a:solidFill>
                  <a:srgbClr val="0000FF"/>
                </a:solidFill>
                <a:effectLst/>
                <a:latin typeface="Segoe UI"/>
                <a:cs typeface="Segoe UI"/>
              </a:rPr>
              <a:t>Liczba</a:t>
            </a:r>
            <a:r>
              <a:rPr kumimoji="0" lang="en-PL" sz="1600" b="0" i="0" u="none" strike="noStrike" cap="none" normalizeH="0" baseline="0" dirty="0">
                <a:ln>
                  <a:noFill/>
                </a:ln>
                <a:solidFill>
                  <a:srgbClr val="0000FF"/>
                </a:solidFill>
                <a:effectLst/>
                <a:latin typeface="Segoe UI"/>
                <a:cs typeface="Segoe UI"/>
              </a:rPr>
              <a:t> x</a:t>
            </a:r>
            <a:r>
              <a:rPr kumimoji="0" lang="en-PL" sz="1600" b="0" i="0" u="none" strike="noStrike" cap="none" normalizeH="0" baseline="-30000" dirty="0">
                <a:ln>
                  <a:noFill/>
                </a:ln>
                <a:solidFill>
                  <a:srgbClr val="0000FF"/>
                </a:solidFill>
                <a:effectLst/>
                <a:latin typeface="Segoe UI"/>
                <a:cs typeface="Segoe UI"/>
              </a:rPr>
              <a:t>i</a:t>
            </a:r>
            <a:r>
              <a:rPr kumimoji="0" lang="en-PL" sz="1600" b="0" i="0" u="none" strike="noStrike" cap="none" normalizeH="0" baseline="0" dirty="0">
                <a:ln>
                  <a:noFill/>
                </a:ln>
                <a:solidFill>
                  <a:srgbClr val="0000FF"/>
                </a:solidFill>
                <a:effectLst/>
                <a:latin typeface="Segoe UI"/>
                <a:cs typeface="Segoe UI"/>
              </a:rPr>
              <a:t> </a:t>
            </a:r>
            <a:r>
              <a:rPr lang="en-PL" sz="1600" dirty="0">
                <a:latin typeface="Arial"/>
                <a:cs typeface="Arial"/>
              </a:rPr>
              <a:t> </a:t>
            </a:r>
            <a:r>
              <a:rPr kumimoji="0" lang="en-PL" sz="1600" b="0" i="0" u="none" strike="noStrike" cap="none" normalizeH="0" baseline="0" dirty="0">
                <a:ln>
                  <a:noFill/>
                </a:ln>
                <a:effectLst/>
                <a:latin typeface="Arial"/>
                <a:cs typeface="Arial"/>
              </a:rPr>
              <a:t>      </a:t>
            </a:r>
            <a:r>
              <a:rPr kumimoji="0" lang="en-PL" sz="1600" b="0" i="0" u="none" strike="noStrike" cap="none" normalizeH="0" baseline="0" dirty="0">
                <a:ln>
                  <a:noFill/>
                </a:ln>
                <a:solidFill>
                  <a:srgbClr val="0000FF"/>
                </a:solidFill>
                <a:effectLst/>
                <a:latin typeface="Segoe UI"/>
                <a:cs typeface="Segoe UI"/>
              </a:rPr>
              <a:t> </a:t>
            </a:r>
            <a:r>
              <a:rPr kumimoji="0" lang="en-PL" sz="1600" b="0" i="0" u="none" strike="noStrike" cap="none" normalizeH="0" baseline="0" dirty="0" err="1">
                <a:ln>
                  <a:noFill/>
                </a:ln>
                <a:solidFill>
                  <a:srgbClr val="0000FF"/>
                </a:solidFill>
                <a:effectLst/>
                <a:latin typeface="Segoe UI"/>
                <a:cs typeface="Segoe UI"/>
              </a:rPr>
              <a:t>y</a:t>
            </a:r>
            <a:r>
              <a:rPr kumimoji="0" lang="en-PL" sz="1600" b="0" i="0" u="none" strike="noStrike" cap="none" normalizeH="0" baseline="-30000" dirty="0" err="1">
                <a:ln>
                  <a:noFill/>
                </a:ln>
                <a:solidFill>
                  <a:srgbClr val="0000FF"/>
                </a:solidFill>
                <a:effectLst/>
                <a:latin typeface="Segoe UI"/>
                <a:cs typeface="Segoe UI"/>
              </a:rPr>
              <a:t>i</a:t>
            </a:r>
            <a:r>
              <a:rPr kumimoji="0" lang="en-PL" sz="1600" b="0" i="0" u="none" strike="noStrike" cap="none" normalizeH="0" baseline="0" dirty="0">
                <a:ln>
                  <a:noFill/>
                </a:ln>
                <a:solidFill>
                  <a:srgbClr val="0000FF"/>
                </a:solidFill>
                <a:effectLst/>
                <a:latin typeface="Segoe UI"/>
                <a:cs typeface="Segoe UI"/>
              </a:rPr>
              <a:t>)/ </a:t>
            </a:r>
            <a:r>
              <a:rPr kumimoji="0" lang="en-PL" sz="1600" b="0" i="0" u="none" strike="noStrike" cap="none" normalizeH="0" baseline="0" dirty="0" err="1">
                <a:ln>
                  <a:noFill/>
                </a:ln>
                <a:solidFill>
                  <a:srgbClr val="0000FF"/>
                </a:solidFill>
                <a:effectLst/>
                <a:latin typeface="Segoe UI"/>
                <a:cs typeface="Segoe UI"/>
              </a:rPr>
              <a:t>i</a:t>
            </a:r>
            <a:endParaRPr kumimoji="0" lang="en-PL" sz="1600" b="0" i="0" u="none" strike="noStrike" cap="none" normalizeH="0" baseline="0" dirty="0" err="1">
              <a:ln>
                <a:noFill/>
              </a:ln>
              <a:solidFill>
                <a:schemeClr val="tx1"/>
              </a:solidFill>
              <a:effectLst/>
              <a:latin typeface="Segoe UI"/>
              <a:cs typeface="Segoe UI"/>
            </a:endParaRPr>
          </a:p>
        </p:txBody>
      </p:sp>
      <p:pic>
        <p:nvPicPr>
          <p:cNvPr id="3078" name="Picture 6">
            <a:extLst>
              <a:ext uri="{FF2B5EF4-FFF2-40B4-BE49-F238E27FC236}">
                <a16:creationId xmlns:a16="http://schemas.microsoft.com/office/drawing/2014/main" id="{94D7228B-C4E6-CBF5-112C-BA4949DC3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7010397" y="5372522"/>
            <a:ext cx="233365" cy="25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597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raz 6" descr="Obraz zawierający stół&#10;&#10;Opis wygenerowany automatycznie">
            <a:extLst>
              <a:ext uri="{FF2B5EF4-FFF2-40B4-BE49-F238E27FC236}">
                <a16:creationId xmlns:a16="http://schemas.microsoft.com/office/drawing/2014/main" id="{5490DF77-F61F-F3B1-D3BB-627FD7A10E73}"/>
              </a:ext>
            </a:extLst>
          </p:cNvPr>
          <p:cNvPicPr>
            <a:picLocks noChangeAspect="1"/>
          </p:cNvPicPr>
          <p:nvPr/>
        </p:nvPicPr>
        <p:blipFill>
          <a:blip r:embed="rId2"/>
          <a:stretch>
            <a:fillRect/>
          </a:stretch>
        </p:blipFill>
        <p:spPr>
          <a:xfrm>
            <a:off x="4102100" y="960438"/>
            <a:ext cx="2613025" cy="1462088"/>
          </a:xfrm>
          <a:prstGeom prst="rect">
            <a:avLst/>
          </a:prstGeom>
        </p:spPr>
      </p:pic>
      <p:pic>
        <p:nvPicPr>
          <p:cNvPr id="11" name="Obraz 11">
            <a:extLst>
              <a:ext uri="{FF2B5EF4-FFF2-40B4-BE49-F238E27FC236}">
                <a16:creationId xmlns:a16="http://schemas.microsoft.com/office/drawing/2014/main" id="{D363C9C0-C6DC-A6DB-FE93-19248106E515}"/>
              </a:ext>
            </a:extLst>
          </p:cNvPr>
          <p:cNvPicPr>
            <a:picLocks noChangeAspect="1"/>
          </p:cNvPicPr>
          <p:nvPr/>
        </p:nvPicPr>
        <p:blipFill>
          <a:blip r:embed="rId3"/>
          <a:stretch>
            <a:fillRect/>
          </a:stretch>
        </p:blipFill>
        <p:spPr>
          <a:xfrm>
            <a:off x="4102100" y="2482850"/>
            <a:ext cx="2613025" cy="3408363"/>
          </a:xfrm>
          <a:prstGeom prst="rect">
            <a:avLst/>
          </a:prstGeom>
        </p:spPr>
      </p:pic>
      <p:pic>
        <p:nvPicPr>
          <p:cNvPr id="10" name="Obraz 10">
            <a:extLst>
              <a:ext uri="{FF2B5EF4-FFF2-40B4-BE49-F238E27FC236}">
                <a16:creationId xmlns:a16="http://schemas.microsoft.com/office/drawing/2014/main" id="{8120F586-685B-E18D-947B-1D08D2C510CF}"/>
              </a:ext>
            </a:extLst>
          </p:cNvPr>
          <p:cNvPicPr>
            <a:picLocks noChangeAspect="1"/>
          </p:cNvPicPr>
          <p:nvPr/>
        </p:nvPicPr>
        <p:blipFill>
          <a:blip r:embed="rId4"/>
          <a:stretch>
            <a:fillRect/>
          </a:stretch>
        </p:blipFill>
        <p:spPr>
          <a:xfrm>
            <a:off x="6775450" y="960438"/>
            <a:ext cx="4386263" cy="4930775"/>
          </a:xfrm>
          <a:prstGeom prst="rect">
            <a:avLst/>
          </a:prstGeom>
        </p:spPr>
      </p:pic>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The importance of scale</a:t>
            </a:r>
          </a:p>
        </p:txBody>
      </p:sp>
    </p:spTree>
    <p:extLst>
      <p:ext uri="{BB962C8B-B14F-4D97-AF65-F5344CB8AC3E}">
        <p14:creationId xmlns:p14="http://schemas.microsoft.com/office/powerpoint/2010/main" val="1218852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pic>
        <p:nvPicPr>
          <p:cNvPr id="3" name="Obraz 3" descr="Obraz zawierający tekst&#10;&#10;Opis wygenerowany automatycznie">
            <a:extLst>
              <a:ext uri="{FF2B5EF4-FFF2-40B4-BE49-F238E27FC236}">
                <a16:creationId xmlns:a16="http://schemas.microsoft.com/office/drawing/2014/main" id="{AAC9A3BA-1447-4101-72F0-5A05AE9FC5E5}"/>
              </a:ext>
            </a:extLst>
          </p:cNvPr>
          <p:cNvPicPr>
            <a:picLocks noChangeAspect="1"/>
          </p:cNvPicPr>
          <p:nvPr/>
        </p:nvPicPr>
        <p:blipFill>
          <a:blip r:embed="rId2"/>
          <a:stretch>
            <a:fillRect/>
          </a:stretch>
        </p:blipFill>
        <p:spPr>
          <a:xfrm>
            <a:off x="5032375" y="685800"/>
            <a:ext cx="6448425" cy="1476375"/>
          </a:xfrm>
          <a:prstGeom prst="rect">
            <a:avLst/>
          </a:prstGeom>
        </p:spPr>
      </p:pic>
      <p:pic>
        <p:nvPicPr>
          <p:cNvPr id="4" name="Obraz 4">
            <a:extLst>
              <a:ext uri="{FF2B5EF4-FFF2-40B4-BE49-F238E27FC236}">
                <a16:creationId xmlns:a16="http://schemas.microsoft.com/office/drawing/2014/main" id="{974B37C6-5C91-F5C3-29E0-B830D9B72B5A}"/>
              </a:ext>
            </a:extLst>
          </p:cNvPr>
          <p:cNvPicPr>
            <a:picLocks noChangeAspect="1"/>
          </p:cNvPicPr>
          <p:nvPr/>
        </p:nvPicPr>
        <p:blipFill>
          <a:blip r:embed="rId3"/>
          <a:stretch>
            <a:fillRect/>
          </a:stretch>
        </p:blipFill>
        <p:spPr>
          <a:xfrm>
            <a:off x="5032375" y="2224088"/>
            <a:ext cx="6448425" cy="3567113"/>
          </a:xfrm>
          <a:prstGeom prst="rect">
            <a:avLst/>
          </a:prstGeom>
        </p:spPr>
      </p:pic>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a:xfrm>
            <a:off x="535020" y="685800"/>
            <a:ext cx="2780271" cy="5105400"/>
          </a:xfrm>
        </p:spPr>
        <p:txBody>
          <a:bodyPr>
            <a:normAutofit/>
          </a:bodyPr>
          <a:lstStyle/>
          <a:p>
            <a:r>
              <a:rPr lang="en-GB" sz="4000">
                <a:solidFill>
                  <a:srgbClr val="FFFFFF"/>
                </a:solidFill>
                <a:ea typeface="Calibri Light"/>
                <a:cs typeface="Calibri Light"/>
              </a:rPr>
              <a:t>Scaling our features</a:t>
            </a:r>
          </a:p>
        </p:txBody>
      </p:sp>
    </p:spTree>
    <p:extLst>
      <p:ext uri="{BB962C8B-B14F-4D97-AF65-F5344CB8AC3E}">
        <p14:creationId xmlns:p14="http://schemas.microsoft.com/office/powerpoint/2010/main" val="2853093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p:txBody>
          <a:bodyPr/>
          <a:lstStyle/>
          <a:p>
            <a:r>
              <a:rPr lang="en-GB">
                <a:ea typeface="Calibri Light"/>
                <a:cs typeface="Calibri Light"/>
              </a:rPr>
              <a:t>Measuring distance for categorical data</a:t>
            </a:r>
            <a:endParaRPr lang="pl-PL">
              <a:ea typeface="Calibri Light"/>
              <a:cs typeface="Calibri Light"/>
            </a:endParaRPr>
          </a:p>
        </p:txBody>
      </p:sp>
      <p:pic>
        <p:nvPicPr>
          <p:cNvPr id="5" name="Obraz 5" descr="Obraz zawierający stół&#10;&#10;Opis wygenerowany automatycznie">
            <a:extLst>
              <a:ext uri="{FF2B5EF4-FFF2-40B4-BE49-F238E27FC236}">
                <a16:creationId xmlns:a16="http://schemas.microsoft.com/office/drawing/2014/main" id="{E1ED0BBE-D168-1360-A475-2BA79A82F5D5}"/>
              </a:ext>
            </a:extLst>
          </p:cNvPr>
          <p:cNvPicPr>
            <a:picLocks noChangeAspect="1"/>
          </p:cNvPicPr>
          <p:nvPr/>
        </p:nvPicPr>
        <p:blipFill>
          <a:blip r:embed="rId2"/>
          <a:stretch>
            <a:fillRect/>
          </a:stretch>
        </p:blipFill>
        <p:spPr>
          <a:xfrm>
            <a:off x="840174" y="2792727"/>
            <a:ext cx="2743200" cy="1653758"/>
          </a:xfrm>
          <a:prstGeom prst="rect">
            <a:avLst/>
          </a:prstGeom>
        </p:spPr>
      </p:pic>
      <p:pic>
        <p:nvPicPr>
          <p:cNvPr id="6" name="Obraz 6">
            <a:extLst>
              <a:ext uri="{FF2B5EF4-FFF2-40B4-BE49-F238E27FC236}">
                <a16:creationId xmlns:a16="http://schemas.microsoft.com/office/drawing/2014/main" id="{7CA51BF6-CE7B-BD36-B99E-E3493A7AD400}"/>
              </a:ext>
            </a:extLst>
          </p:cNvPr>
          <p:cNvPicPr>
            <a:picLocks noChangeAspect="1"/>
          </p:cNvPicPr>
          <p:nvPr/>
        </p:nvPicPr>
        <p:blipFill>
          <a:blip r:embed="rId3"/>
          <a:stretch>
            <a:fillRect/>
          </a:stretch>
        </p:blipFill>
        <p:spPr>
          <a:xfrm>
            <a:off x="3766457" y="2590893"/>
            <a:ext cx="3672114" cy="2416442"/>
          </a:xfrm>
          <a:prstGeom prst="rect">
            <a:avLst/>
          </a:prstGeom>
        </p:spPr>
      </p:pic>
      <p:pic>
        <p:nvPicPr>
          <p:cNvPr id="7" name="Obraz 7">
            <a:extLst>
              <a:ext uri="{FF2B5EF4-FFF2-40B4-BE49-F238E27FC236}">
                <a16:creationId xmlns:a16="http://schemas.microsoft.com/office/drawing/2014/main" id="{A1E936D8-1F15-637D-0BB0-E716C7A6BBEF}"/>
              </a:ext>
            </a:extLst>
          </p:cNvPr>
          <p:cNvPicPr>
            <a:picLocks noChangeAspect="1"/>
          </p:cNvPicPr>
          <p:nvPr/>
        </p:nvPicPr>
        <p:blipFill>
          <a:blip r:embed="rId4"/>
          <a:stretch>
            <a:fillRect/>
          </a:stretch>
        </p:blipFill>
        <p:spPr>
          <a:xfrm>
            <a:off x="3585028" y="2794866"/>
            <a:ext cx="1872343" cy="440953"/>
          </a:xfrm>
          <a:prstGeom prst="rect">
            <a:avLst/>
          </a:prstGeom>
        </p:spPr>
      </p:pic>
      <p:pic>
        <p:nvPicPr>
          <p:cNvPr id="9" name="Obraz 9" descr="Obraz zawierający tekst, clipart&#10;&#10;Opis wygenerowany automatycznie">
            <a:extLst>
              <a:ext uri="{FF2B5EF4-FFF2-40B4-BE49-F238E27FC236}">
                <a16:creationId xmlns:a16="http://schemas.microsoft.com/office/drawing/2014/main" id="{7AE1258E-D03C-C3AE-D346-331C9C0E9586}"/>
              </a:ext>
            </a:extLst>
          </p:cNvPr>
          <p:cNvPicPr>
            <a:picLocks noChangeAspect="1"/>
          </p:cNvPicPr>
          <p:nvPr/>
        </p:nvPicPr>
        <p:blipFill>
          <a:blip r:embed="rId5"/>
          <a:stretch>
            <a:fillRect/>
          </a:stretch>
        </p:blipFill>
        <p:spPr>
          <a:xfrm>
            <a:off x="7574323" y="2851733"/>
            <a:ext cx="3251200" cy="330957"/>
          </a:xfrm>
          <a:prstGeom prst="rect">
            <a:avLst/>
          </a:prstGeom>
        </p:spPr>
      </p:pic>
      <p:pic>
        <p:nvPicPr>
          <p:cNvPr id="10" name="Obraz 10">
            <a:extLst>
              <a:ext uri="{FF2B5EF4-FFF2-40B4-BE49-F238E27FC236}">
                <a16:creationId xmlns:a16="http://schemas.microsoft.com/office/drawing/2014/main" id="{1697E3B1-5CC4-2873-E6B0-8942D9A54FD6}"/>
              </a:ext>
            </a:extLst>
          </p:cNvPr>
          <p:cNvPicPr>
            <a:picLocks noChangeAspect="1"/>
          </p:cNvPicPr>
          <p:nvPr/>
        </p:nvPicPr>
        <p:blipFill>
          <a:blip r:embed="rId6"/>
          <a:stretch>
            <a:fillRect/>
          </a:stretch>
        </p:blipFill>
        <p:spPr>
          <a:xfrm>
            <a:off x="7507087" y="3306453"/>
            <a:ext cx="2757716" cy="887351"/>
          </a:xfrm>
          <a:prstGeom prst="rect">
            <a:avLst/>
          </a:prstGeom>
        </p:spPr>
      </p:pic>
    </p:spTree>
    <p:extLst>
      <p:ext uri="{BB962C8B-B14F-4D97-AF65-F5344CB8AC3E}">
        <p14:creationId xmlns:p14="http://schemas.microsoft.com/office/powerpoint/2010/main" val="2820034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az 3">
            <a:extLst>
              <a:ext uri="{FF2B5EF4-FFF2-40B4-BE49-F238E27FC236}">
                <a16:creationId xmlns:a16="http://schemas.microsoft.com/office/drawing/2014/main" id="{35E954F7-EA0E-43D9-FF5C-3E0CDC9BB2DB}"/>
              </a:ext>
            </a:extLst>
          </p:cNvPr>
          <p:cNvPicPr>
            <a:picLocks noChangeAspect="1"/>
          </p:cNvPicPr>
          <p:nvPr/>
        </p:nvPicPr>
        <p:blipFill>
          <a:blip r:embed="rId2"/>
          <a:stretch>
            <a:fillRect/>
          </a:stretch>
        </p:blipFill>
        <p:spPr>
          <a:xfrm>
            <a:off x="4171950" y="960438"/>
            <a:ext cx="6919913" cy="2357438"/>
          </a:xfrm>
          <a:prstGeom prst="rect">
            <a:avLst/>
          </a:prstGeom>
        </p:spPr>
      </p:pic>
      <p:pic>
        <p:nvPicPr>
          <p:cNvPr id="4" name="Obraz 7" descr="Obraz zawierający tekst&#10;&#10;Opis wygenerowany automatycznie">
            <a:extLst>
              <a:ext uri="{FF2B5EF4-FFF2-40B4-BE49-F238E27FC236}">
                <a16:creationId xmlns:a16="http://schemas.microsoft.com/office/drawing/2014/main" id="{529EC433-514A-4DEE-4859-EACA72261FB8}"/>
              </a:ext>
            </a:extLst>
          </p:cNvPr>
          <p:cNvPicPr>
            <a:picLocks noChangeAspect="1"/>
          </p:cNvPicPr>
          <p:nvPr/>
        </p:nvPicPr>
        <p:blipFill>
          <a:blip r:embed="rId3"/>
          <a:stretch>
            <a:fillRect/>
          </a:stretch>
        </p:blipFill>
        <p:spPr>
          <a:xfrm>
            <a:off x="4171950" y="3376613"/>
            <a:ext cx="6919913" cy="2514600"/>
          </a:xfrm>
          <a:prstGeom prst="rect">
            <a:avLst/>
          </a:prstGeom>
        </p:spPr>
      </p:pic>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Comparing more than two observations</a:t>
            </a:r>
          </a:p>
        </p:txBody>
      </p:sp>
    </p:spTree>
    <p:extLst>
      <p:ext uri="{BB962C8B-B14F-4D97-AF65-F5344CB8AC3E}">
        <p14:creationId xmlns:p14="http://schemas.microsoft.com/office/powerpoint/2010/main" val="2119774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p:txBody>
          <a:bodyPr/>
          <a:lstStyle/>
          <a:p>
            <a:r>
              <a:rPr lang="en-GB">
                <a:ea typeface="Calibri Light"/>
                <a:cs typeface="Calibri Light"/>
              </a:rPr>
              <a:t>Hierarchical clustering (linkage criteria)</a:t>
            </a:r>
          </a:p>
        </p:txBody>
      </p:sp>
      <p:pic>
        <p:nvPicPr>
          <p:cNvPr id="4" name="Obraz 4">
            <a:extLst>
              <a:ext uri="{FF2B5EF4-FFF2-40B4-BE49-F238E27FC236}">
                <a16:creationId xmlns:a16="http://schemas.microsoft.com/office/drawing/2014/main" id="{1B55B7BA-31B0-44FA-643D-D729DEA5E7F4}"/>
              </a:ext>
            </a:extLst>
          </p:cNvPr>
          <p:cNvPicPr>
            <a:picLocks noChangeAspect="1"/>
          </p:cNvPicPr>
          <p:nvPr/>
        </p:nvPicPr>
        <p:blipFill>
          <a:blip r:embed="rId2"/>
          <a:stretch>
            <a:fillRect/>
          </a:stretch>
        </p:blipFill>
        <p:spPr>
          <a:xfrm>
            <a:off x="242389" y="2036626"/>
            <a:ext cx="3642360" cy="2392136"/>
          </a:xfrm>
          <a:prstGeom prst="rect">
            <a:avLst/>
          </a:prstGeom>
        </p:spPr>
      </p:pic>
      <p:pic>
        <p:nvPicPr>
          <p:cNvPr id="5" name="Obraz 5">
            <a:extLst>
              <a:ext uri="{FF2B5EF4-FFF2-40B4-BE49-F238E27FC236}">
                <a16:creationId xmlns:a16="http://schemas.microsoft.com/office/drawing/2014/main" id="{26A7EB64-EC2C-02B7-44CC-406EA1B76A00}"/>
              </a:ext>
            </a:extLst>
          </p:cNvPr>
          <p:cNvPicPr>
            <a:picLocks noChangeAspect="1"/>
          </p:cNvPicPr>
          <p:nvPr/>
        </p:nvPicPr>
        <p:blipFill>
          <a:blip r:embed="rId3"/>
          <a:stretch>
            <a:fillRect/>
          </a:stretch>
        </p:blipFill>
        <p:spPr>
          <a:xfrm>
            <a:off x="4282440" y="2038109"/>
            <a:ext cx="3627120" cy="2667482"/>
          </a:xfrm>
          <a:prstGeom prst="rect">
            <a:avLst/>
          </a:prstGeom>
        </p:spPr>
      </p:pic>
      <p:pic>
        <p:nvPicPr>
          <p:cNvPr id="6" name="Obraz 6">
            <a:extLst>
              <a:ext uri="{FF2B5EF4-FFF2-40B4-BE49-F238E27FC236}">
                <a16:creationId xmlns:a16="http://schemas.microsoft.com/office/drawing/2014/main" id="{8E8931B8-FC2C-8C72-8340-FE268B9F3FF4}"/>
              </a:ext>
            </a:extLst>
          </p:cNvPr>
          <p:cNvPicPr>
            <a:picLocks noChangeAspect="1"/>
          </p:cNvPicPr>
          <p:nvPr/>
        </p:nvPicPr>
        <p:blipFill>
          <a:blip r:embed="rId4"/>
          <a:stretch>
            <a:fillRect/>
          </a:stretch>
        </p:blipFill>
        <p:spPr>
          <a:xfrm>
            <a:off x="8526780" y="2178720"/>
            <a:ext cx="3421380" cy="2363400"/>
          </a:xfrm>
          <a:prstGeom prst="rect">
            <a:avLst/>
          </a:prstGeom>
        </p:spPr>
      </p:pic>
      <p:sp>
        <p:nvSpPr>
          <p:cNvPr id="8" name="Strzałka: w prawo 7">
            <a:extLst>
              <a:ext uri="{FF2B5EF4-FFF2-40B4-BE49-F238E27FC236}">
                <a16:creationId xmlns:a16="http://schemas.microsoft.com/office/drawing/2014/main" id="{622B5BFC-657B-E926-CFC5-7EA4078736FC}"/>
              </a:ext>
            </a:extLst>
          </p:cNvPr>
          <p:cNvSpPr/>
          <p:nvPr/>
        </p:nvSpPr>
        <p:spPr>
          <a:xfrm>
            <a:off x="3909713" y="3238573"/>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Strzałka: w prawo 8">
            <a:extLst>
              <a:ext uri="{FF2B5EF4-FFF2-40B4-BE49-F238E27FC236}">
                <a16:creationId xmlns:a16="http://schemas.microsoft.com/office/drawing/2014/main" id="{6F83380F-E2A9-CB66-64FF-D8AAA3F27135}"/>
              </a:ext>
            </a:extLst>
          </p:cNvPr>
          <p:cNvSpPr/>
          <p:nvPr/>
        </p:nvSpPr>
        <p:spPr>
          <a:xfrm>
            <a:off x="7879733" y="3230952"/>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8951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p:txBody>
          <a:bodyPr/>
          <a:lstStyle/>
          <a:p>
            <a:r>
              <a:rPr lang="en-GB">
                <a:ea typeface="Calibri Light"/>
                <a:cs typeface="Calibri Light"/>
              </a:rPr>
              <a:t>Hierarchical clustering (k clusters)</a:t>
            </a:r>
          </a:p>
        </p:txBody>
      </p:sp>
      <p:sp>
        <p:nvSpPr>
          <p:cNvPr id="8" name="Strzałka: w prawo 7">
            <a:extLst>
              <a:ext uri="{FF2B5EF4-FFF2-40B4-BE49-F238E27FC236}">
                <a16:creationId xmlns:a16="http://schemas.microsoft.com/office/drawing/2014/main" id="{622B5BFC-657B-E926-CFC5-7EA4078736FC}"/>
              </a:ext>
            </a:extLst>
          </p:cNvPr>
          <p:cNvSpPr/>
          <p:nvPr/>
        </p:nvSpPr>
        <p:spPr>
          <a:xfrm>
            <a:off x="3383570" y="3089802"/>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 name="Obraz 6">
            <a:extLst>
              <a:ext uri="{FF2B5EF4-FFF2-40B4-BE49-F238E27FC236}">
                <a16:creationId xmlns:a16="http://schemas.microsoft.com/office/drawing/2014/main" id="{819640B6-1013-56F9-7943-A543D2BD24EB}"/>
              </a:ext>
            </a:extLst>
          </p:cNvPr>
          <p:cNvPicPr>
            <a:picLocks noChangeAspect="1"/>
          </p:cNvPicPr>
          <p:nvPr/>
        </p:nvPicPr>
        <p:blipFill>
          <a:blip r:embed="rId2"/>
          <a:stretch>
            <a:fillRect/>
          </a:stretch>
        </p:blipFill>
        <p:spPr>
          <a:xfrm>
            <a:off x="364671" y="2404618"/>
            <a:ext cx="3044371" cy="1722191"/>
          </a:xfrm>
          <a:prstGeom prst="rect">
            <a:avLst/>
          </a:prstGeom>
        </p:spPr>
      </p:pic>
      <p:pic>
        <p:nvPicPr>
          <p:cNvPr id="7" name="Obraz 9">
            <a:extLst>
              <a:ext uri="{FF2B5EF4-FFF2-40B4-BE49-F238E27FC236}">
                <a16:creationId xmlns:a16="http://schemas.microsoft.com/office/drawing/2014/main" id="{1764E659-BD73-7C3C-AEE3-90787BB05D6C}"/>
              </a:ext>
            </a:extLst>
          </p:cNvPr>
          <p:cNvPicPr>
            <a:picLocks noChangeAspect="1"/>
          </p:cNvPicPr>
          <p:nvPr/>
        </p:nvPicPr>
        <p:blipFill>
          <a:blip r:embed="rId3"/>
          <a:stretch>
            <a:fillRect/>
          </a:stretch>
        </p:blipFill>
        <p:spPr>
          <a:xfrm>
            <a:off x="7924799" y="2259607"/>
            <a:ext cx="3477986" cy="1977744"/>
          </a:xfrm>
          <a:prstGeom prst="rect">
            <a:avLst/>
          </a:prstGeom>
        </p:spPr>
      </p:pic>
      <p:pic>
        <p:nvPicPr>
          <p:cNvPr id="5" name="Obraz 5">
            <a:extLst>
              <a:ext uri="{FF2B5EF4-FFF2-40B4-BE49-F238E27FC236}">
                <a16:creationId xmlns:a16="http://schemas.microsoft.com/office/drawing/2014/main" id="{8E6DA9DF-B7DA-4E0B-E8FC-BD7F5BF3000C}"/>
              </a:ext>
            </a:extLst>
          </p:cNvPr>
          <p:cNvPicPr>
            <a:picLocks noChangeAspect="1"/>
          </p:cNvPicPr>
          <p:nvPr/>
        </p:nvPicPr>
        <p:blipFill>
          <a:blip r:embed="rId4"/>
          <a:stretch>
            <a:fillRect/>
          </a:stretch>
        </p:blipFill>
        <p:spPr>
          <a:xfrm>
            <a:off x="4134757" y="2295575"/>
            <a:ext cx="3233056" cy="1913066"/>
          </a:xfrm>
          <a:prstGeom prst="rect">
            <a:avLst/>
          </a:prstGeom>
        </p:spPr>
      </p:pic>
      <p:sp>
        <p:nvSpPr>
          <p:cNvPr id="9" name="Strzałka: w prawo 8">
            <a:extLst>
              <a:ext uri="{FF2B5EF4-FFF2-40B4-BE49-F238E27FC236}">
                <a16:creationId xmlns:a16="http://schemas.microsoft.com/office/drawing/2014/main" id="{D0152439-F8EB-8B6A-9209-8846E9DCABED}"/>
              </a:ext>
            </a:extLst>
          </p:cNvPr>
          <p:cNvSpPr/>
          <p:nvPr/>
        </p:nvSpPr>
        <p:spPr>
          <a:xfrm>
            <a:off x="7338712" y="3153301"/>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67440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Obraz 5">
            <a:extLst>
              <a:ext uri="{FF2B5EF4-FFF2-40B4-BE49-F238E27FC236}">
                <a16:creationId xmlns:a16="http://schemas.microsoft.com/office/drawing/2014/main" id="{2E376222-470B-1E40-D66E-614FD3F9CEDC}"/>
              </a:ext>
            </a:extLst>
          </p:cNvPr>
          <p:cNvPicPr>
            <a:picLocks noChangeAspect="1"/>
          </p:cNvPicPr>
          <p:nvPr/>
        </p:nvPicPr>
        <p:blipFill>
          <a:blip r:embed="rId2"/>
          <a:stretch>
            <a:fillRect/>
          </a:stretch>
        </p:blipFill>
        <p:spPr>
          <a:xfrm>
            <a:off x="1300163" y="2962275"/>
            <a:ext cx="6430963" cy="2819400"/>
          </a:xfrm>
          <a:prstGeom prst="rect">
            <a:avLst/>
          </a:prstGeom>
        </p:spPr>
      </p:pic>
      <p:pic>
        <p:nvPicPr>
          <p:cNvPr id="6" name="Obraz 8">
            <a:extLst>
              <a:ext uri="{FF2B5EF4-FFF2-40B4-BE49-F238E27FC236}">
                <a16:creationId xmlns:a16="http://schemas.microsoft.com/office/drawing/2014/main" id="{274661B7-4C47-4811-C89E-634A877FDD2E}"/>
              </a:ext>
            </a:extLst>
          </p:cNvPr>
          <p:cNvPicPr>
            <a:picLocks noChangeAspect="1"/>
          </p:cNvPicPr>
          <p:nvPr/>
        </p:nvPicPr>
        <p:blipFill>
          <a:blip r:embed="rId3"/>
          <a:stretch>
            <a:fillRect/>
          </a:stretch>
        </p:blipFill>
        <p:spPr>
          <a:xfrm>
            <a:off x="7799388" y="2962275"/>
            <a:ext cx="3540125" cy="2819400"/>
          </a:xfrm>
          <a:prstGeom prst="rect">
            <a:avLst/>
          </a:prstGeom>
        </p:spPr>
      </p:pic>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a:xfrm>
            <a:off x="1286932" y="1204109"/>
            <a:ext cx="10023398" cy="857894"/>
          </a:xfrm>
        </p:spPr>
        <p:txBody>
          <a:bodyPr>
            <a:normAutofit/>
          </a:bodyPr>
          <a:lstStyle/>
          <a:p>
            <a:r>
              <a:rPr lang="en-GB" sz="4000">
                <a:solidFill>
                  <a:srgbClr val="FFFFFF"/>
                </a:solidFill>
                <a:ea typeface="Calibri Light"/>
                <a:cs typeface="Calibri Light"/>
              </a:rPr>
              <a:t>Hierarchical clustering (visualizing k clusters)</a:t>
            </a:r>
          </a:p>
        </p:txBody>
      </p:sp>
    </p:spTree>
    <p:extLst>
      <p:ext uri="{BB962C8B-B14F-4D97-AF65-F5344CB8AC3E}">
        <p14:creationId xmlns:p14="http://schemas.microsoft.com/office/powerpoint/2010/main" val="37888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21396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A47020BD-3785-4628-8C5E-A4011B43E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39694"/>
            <a:ext cx="12192000" cy="146304"/>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Obraz 3">
            <a:extLst>
              <a:ext uri="{FF2B5EF4-FFF2-40B4-BE49-F238E27FC236}">
                <a16:creationId xmlns:a16="http://schemas.microsoft.com/office/drawing/2014/main" id="{CC233CE0-DCF2-65DC-B6B6-CCBF451FAE43}"/>
              </a:ext>
            </a:extLst>
          </p:cNvPr>
          <p:cNvPicPr>
            <a:picLocks noChangeAspect="1"/>
          </p:cNvPicPr>
          <p:nvPr/>
        </p:nvPicPr>
        <p:blipFill>
          <a:blip r:embed="rId2"/>
          <a:stretch>
            <a:fillRect/>
          </a:stretch>
        </p:blipFill>
        <p:spPr>
          <a:xfrm>
            <a:off x="993775" y="2916238"/>
            <a:ext cx="6454775" cy="2986088"/>
          </a:xfrm>
          <a:prstGeom prst="rect">
            <a:avLst/>
          </a:prstGeom>
        </p:spPr>
      </p:pic>
      <p:pic>
        <p:nvPicPr>
          <p:cNvPr id="4" name="Obraz 6">
            <a:extLst>
              <a:ext uri="{FF2B5EF4-FFF2-40B4-BE49-F238E27FC236}">
                <a16:creationId xmlns:a16="http://schemas.microsoft.com/office/drawing/2014/main" id="{1F3087C2-E1B9-692D-E90A-33FA3F54FC38}"/>
              </a:ext>
            </a:extLst>
          </p:cNvPr>
          <p:cNvPicPr>
            <a:picLocks noChangeAspect="1"/>
          </p:cNvPicPr>
          <p:nvPr/>
        </p:nvPicPr>
        <p:blipFill>
          <a:blip r:embed="rId3"/>
          <a:stretch>
            <a:fillRect/>
          </a:stretch>
        </p:blipFill>
        <p:spPr>
          <a:xfrm>
            <a:off x="7518400" y="2916238"/>
            <a:ext cx="3684588" cy="2986088"/>
          </a:xfrm>
          <a:prstGeom prst="rect">
            <a:avLst/>
          </a:prstGeom>
        </p:spPr>
      </p:pic>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a:xfrm>
            <a:off x="960120" y="434101"/>
            <a:ext cx="10279971" cy="1362042"/>
          </a:xfrm>
        </p:spPr>
        <p:txBody>
          <a:bodyPr anchor="b">
            <a:normAutofit/>
          </a:bodyPr>
          <a:lstStyle/>
          <a:p>
            <a:r>
              <a:rPr lang="en-GB">
                <a:solidFill>
                  <a:schemeClr val="bg1"/>
                </a:solidFill>
                <a:ea typeface="Calibri Light"/>
                <a:cs typeface="Calibri Light"/>
              </a:rPr>
              <a:t>Hierarchical clustering (building dendrogram)</a:t>
            </a:r>
          </a:p>
        </p:txBody>
      </p:sp>
    </p:spTree>
    <p:extLst>
      <p:ext uri="{BB962C8B-B14F-4D97-AF65-F5344CB8AC3E}">
        <p14:creationId xmlns:p14="http://schemas.microsoft.com/office/powerpoint/2010/main" val="1426724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1C3F8-3BDD-8F45-28DC-608D5AEFE9EF}"/>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3400">
                <a:solidFill>
                  <a:srgbClr val="FFFFFF"/>
                </a:solidFill>
              </a:rPr>
              <a:t>Hierarchical clustering (cutting the tree)</a:t>
            </a:r>
          </a:p>
        </p:txBody>
      </p:sp>
      <p:pic>
        <p:nvPicPr>
          <p:cNvPr id="5" name="Obraz 5">
            <a:extLst>
              <a:ext uri="{FF2B5EF4-FFF2-40B4-BE49-F238E27FC236}">
                <a16:creationId xmlns:a16="http://schemas.microsoft.com/office/drawing/2014/main" id="{9D046EB2-EA3E-218D-2481-CA3B970B3EDB}"/>
              </a:ext>
            </a:extLst>
          </p:cNvPr>
          <p:cNvPicPr>
            <a:picLocks noChangeAspect="1"/>
          </p:cNvPicPr>
          <p:nvPr/>
        </p:nvPicPr>
        <p:blipFill>
          <a:blip r:embed="rId2"/>
          <a:stretch>
            <a:fillRect/>
          </a:stretch>
        </p:blipFill>
        <p:spPr>
          <a:xfrm>
            <a:off x="1477834" y="2181426"/>
            <a:ext cx="4369001" cy="3997637"/>
          </a:xfrm>
          <a:prstGeom prst="rect">
            <a:avLst/>
          </a:prstGeom>
        </p:spPr>
      </p:pic>
      <p:pic>
        <p:nvPicPr>
          <p:cNvPr id="6" name="Obraz 6">
            <a:extLst>
              <a:ext uri="{FF2B5EF4-FFF2-40B4-BE49-F238E27FC236}">
                <a16:creationId xmlns:a16="http://schemas.microsoft.com/office/drawing/2014/main" id="{8907F7FB-EFA7-4436-C667-AA87AA5A40A8}"/>
              </a:ext>
            </a:extLst>
          </p:cNvPr>
          <p:cNvPicPr>
            <a:picLocks noChangeAspect="1"/>
          </p:cNvPicPr>
          <p:nvPr/>
        </p:nvPicPr>
        <p:blipFill>
          <a:blip r:embed="rId3"/>
          <a:stretch>
            <a:fillRect/>
          </a:stretch>
        </p:blipFill>
        <p:spPr>
          <a:xfrm>
            <a:off x="6345165" y="2217815"/>
            <a:ext cx="4345469" cy="3997831"/>
          </a:xfrm>
          <a:prstGeom prst="rect">
            <a:avLst/>
          </a:prstGeom>
        </p:spPr>
      </p:pic>
    </p:spTree>
    <p:extLst>
      <p:ext uri="{BB962C8B-B14F-4D97-AF65-F5344CB8AC3E}">
        <p14:creationId xmlns:p14="http://schemas.microsoft.com/office/powerpoint/2010/main" val="369626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125E1-7DDF-6FDB-BE11-6CAFD7C0DF04}"/>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General purpose</a:t>
            </a:r>
            <a:endParaRPr lang="en-PL" sz="4000">
              <a:solidFill>
                <a:srgbClr val="FFFFFF"/>
              </a:solidFill>
            </a:endParaRPr>
          </a:p>
        </p:txBody>
      </p:sp>
      <p:sp>
        <p:nvSpPr>
          <p:cNvPr id="3" name="Content Placeholder 2">
            <a:extLst>
              <a:ext uri="{FF2B5EF4-FFF2-40B4-BE49-F238E27FC236}">
                <a16:creationId xmlns:a16="http://schemas.microsoft.com/office/drawing/2014/main" id="{F8AFBFC7-623B-7CFF-D549-B793C3D35944}"/>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GB" sz="2000"/>
              <a:t>The concept of cluster analysis (introduced in Tryon, 1939) actually encompasses several different classification algorithms.</a:t>
            </a:r>
          </a:p>
          <a:p>
            <a:r>
              <a:rPr lang="en-GB" sz="2000"/>
              <a:t>cluster analysis only detects structures in your data without explaining why they occur.</a:t>
            </a:r>
          </a:p>
          <a:p>
            <a:r>
              <a:rPr lang="en-GB" sz="2000">
                <a:ea typeface="+mn-lt"/>
                <a:cs typeface="+mn-lt"/>
              </a:rPr>
              <a:t>cluster analysis is a form of exploratory data analysis </a:t>
            </a:r>
            <a:r>
              <a:rPr lang="en-GB" sz="2000" b="1">
                <a:ea typeface="+mn-lt"/>
                <a:cs typeface="+mn-lt"/>
              </a:rPr>
              <a:t>(EDA)</a:t>
            </a:r>
            <a:r>
              <a:rPr lang="en-GB" sz="2000">
                <a:ea typeface="+mn-lt"/>
                <a:cs typeface="+mn-lt"/>
              </a:rPr>
              <a:t> where </a:t>
            </a:r>
            <a:r>
              <a:rPr lang="en-GB" sz="2000" b="1">
                <a:ea typeface="+mn-lt"/>
                <a:cs typeface="+mn-lt"/>
              </a:rPr>
              <a:t>observations</a:t>
            </a:r>
            <a:r>
              <a:rPr lang="en-GB" sz="2000">
                <a:ea typeface="+mn-lt"/>
                <a:cs typeface="+mn-lt"/>
              </a:rPr>
              <a:t> are divided into meaningful groups that share common characteristics </a:t>
            </a:r>
            <a:r>
              <a:rPr lang="en-GB" sz="2000" b="1">
                <a:ea typeface="+mn-lt"/>
                <a:cs typeface="+mn-lt"/>
              </a:rPr>
              <a:t>(features)</a:t>
            </a:r>
            <a:r>
              <a:rPr lang="en-GB" sz="2000">
                <a:ea typeface="+mn-lt"/>
                <a:cs typeface="+mn-lt"/>
              </a:rPr>
              <a:t> amongst each other. </a:t>
            </a:r>
            <a:endParaRPr lang="en-GB" sz="2000">
              <a:cs typeface="Calibri"/>
            </a:endParaRPr>
          </a:p>
        </p:txBody>
      </p:sp>
    </p:spTree>
    <p:extLst>
      <p:ext uri="{BB962C8B-B14F-4D97-AF65-F5344CB8AC3E}">
        <p14:creationId xmlns:p14="http://schemas.microsoft.com/office/powerpoint/2010/main" val="2998510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CF2F7D3-BFDA-EE60-328B-8050C3EC5467}"/>
              </a:ext>
            </a:extLst>
          </p:cNvPr>
          <p:cNvSpPr>
            <a:spLocks noGrp="1"/>
          </p:cNvSpPr>
          <p:nvPr>
            <p:ph type="title"/>
          </p:nvPr>
        </p:nvSpPr>
        <p:spPr/>
        <p:txBody>
          <a:bodyPr/>
          <a:lstStyle/>
          <a:p>
            <a:r>
              <a:rPr lang="pl-PL">
                <a:ea typeface="Calibri Light"/>
                <a:cs typeface="Calibri Light"/>
              </a:rPr>
              <a:t>K-</a:t>
            </a:r>
            <a:r>
              <a:rPr lang="pl-PL" err="1">
                <a:ea typeface="Calibri Light"/>
                <a:cs typeface="Calibri Light"/>
              </a:rPr>
              <a:t>Means</a:t>
            </a:r>
            <a:r>
              <a:rPr lang="pl-PL">
                <a:ea typeface="Calibri Light"/>
                <a:cs typeface="Calibri Light"/>
              </a:rPr>
              <a:t> Clustering</a:t>
            </a:r>
            <a:endParaRPr lang="pl-PL"/>
          </a:p>
        </p:txBody>
      </p:sp>
      <p:pic>
        <p:nvPicPr>
          <p:cNvPr id="4" name="Obraz 4">
            <a:extLst>
              <a:ext uri="{FF2B5EF4-FFF2-40B4-BE49-F238E27FC236}">
                <a16:creationId xmlns:a16="http://schemas.microsoft.com/office/drawing/2014/main" id="{393512E9-E4F9-625F-A244-E8BDE9C76FA3}"/>
              </a:ext>
            </a:extLst>
          </p:cNvPr>
          <p:cNvPicPr>
            <a:picLocks noGrp="1" noChangeAspect="1"/>
          </p:cNvPicPr>
          <p:nvPr>
            <p:ph idx="1"/>
          </p:nvPr>
        </p:nvPicPr>
        <p:blipFill>
          <a:blip r:embed="rId2"/>
          <a:stretch>
            <a:fillRect/>
          </a:stretch>
        </p:blipFill>
        <p:spPr>
          <a:xfrm>
            <a:off x="709000" y="1627868"/>
            <a:ext cx="3017717" cy="2108882"/>
          </a:xfrm>
        </p:spPr>
      </p:pic>
      <p:pic>
        <p:nvPicPr>
          <p:cNvPr id="7" name="Obraz 7">
            <a:extLst>
              <a:ext uri="{FF2B5EF4-FFF2-40B4-BE49-F238E27FC236}">
                <a16:creationId xmlns:a16="http://schemas.microsoft.com/office/drawing/2014/main" id="{3A5DE61A-181A-78EA-665A-9CA4DF4D6BB7}"/>
              </a:ext>
            </a:extLst>
          </p:cNvPr>
          <p:cNvPicPr>
            <a:picLocks noChangeAspect="1"/>
          </p:cNvPicPr>
          <p:nvPr/>
        </p:nvPicPr>
        <p:blipFill>
          <a:blip r:embed="rId3"/>
          <a:stretch>
            <a:fillRect/>
          </a:stretch>
        </p:blipFill>
        <p:spPr>
          <a:xfrm>
            <a:off x="4339772" y="1613893"/>
            <a:ext cx="3178628" cy="2120731"/>
          </a:xfrm>
          <a:prstGeom prst="rect">
            <a:avLst/>
          </a:prstGeom>
        </p:spPr>
      </p:pic>
      <p:pic>
        <p:nvPicPr>
          <p:cNvPr id="8" name="Obraz 8">
            <a:extLst>
              <a:ext uri="{FF2B5EF4-FFF2-40B4-BE49-F238E27FC236}">
                <a16:creationId xmlns:a16="http://schemas.microsoft.com/office/drawing/2014/main" id="{29B3020A-7499-C2CD-BB31-4A625569AC9C}"/>
              </a:ext>
            </a:extLst>
          </p:cNvPr>
          <p:cNvPicPr>
            <a:picLocks noChangeAspect="1"/>
          </p:cNvPicPr>
          <p:nvPr/>
        </p:nvPicPr>
        <p:blipFill>
          <a:blip r:embed="rId4"/>
          <a:stretch>
            <a:fillRect/>
          </a:stretch>
        </p:blipFill>
        <p:spPr>
          <a:xfrm>
            <a:off x="8106229" y="1457342"/>
            <a:ext cx="3171371" cy="2187088"/>
          </a:xfrm>
          <a:prstGeom prst="rect">
            <a:avLst/>
          </a:prstGeom>
        </p:spPr>
      </p:pic>
      <p:pic>
        <p:nvPicPr>
          <p:cNvPr id="10" name="Obraz 10">
            <a:extLst>
              <a:ext uri="{FF2B5EF4-FFF2-40B4-BE49-F238E27FC236}">
                <a16:creationId xmlns:a16="http://schemas.microsoft.com/office/drawing/2014/main" id="{CCAFCEC0-01D8-D8D5-987A-229985BDABCD}"/>
              </a:ext>
            </a:extLst>
          </p:cNvPr>
          <p:cNvPicPr>
            <a:picLocks noChangeAspect="1"/>
          </p:cNvPicPr>
          <p:nvPr/>
        </p:nvPicPr>
        <p:blipFill>
          <a:blip r:embed="rId5"/>
          <a:stretch>
            <a:fillRect/>
          </a:stretch>
        </p:blipFill>
        <p:spPr>
          <a:xfrm>
            <a:off x="2402114" y="4284047"/>
            <a:ext cx="3193142" cy="2201506"/>
          </a:xfrm>
          <a:prstGeom prst="rect">
            <a:avLst/>
          </a:prstGeom>
        </p:spPr>
      </p:pic>
      <p:pic>
        <p:nvPicPr>
          <p:cNvPr id="11" name="Obraz 11">
            <a:extLst>
              <a:ext uri="{FF2B5EF4-FFF2-40B4-BE49-F238E27FC236}">
                <a16:creationId xmlns:a16="http://schemas.microsoft.com/office/drawing/2014/main" id="{404BF4C2-FEEF-BFE8-85AF-1C605F78DDA5}"/>
              </a:ext>
            </a:extLst>
          </p:cNvPr>
          <p:cNvPicPr>
            <a:picLocks noChangeAspect="1"/>
          </p:cNvPicPr>
          <p:nvPr/>
        </p:nvPicPr>
        <p:blipFill>
          <a:blip r:embed="rId6"/>
          <a:stretch>
            <a:fillRect/>
          </a:stretch>
        </p:blipFill>
        <p:spPr>
          <a:xfrm>
            <a:off x="6654801" y="4329820"/>
            <a:ext cx="3033485" cy="2117215"/>
          </a:xfrm>
          <a:prstGeom prst="rect">
            <a:avLst/>
          </a:prstGeom>
        </p:spPr>
      </p:pic>
      <p:sp>
        <p:nvSpPr>
          <p:cNvPr id="13" name="Strzałka: w prawo 12">
            <a:extLst>
              <a:ext uri="{FF2B5EF4-FFF2-40B4-BE49-F238E27FC236}">
                <a16:creationId xmlns:a16="http://schemas.microsoft.com/office/drawing/2014/main" id="{233D39D6-5DC0-6C82-CD2B-42EC198EC4BF}"/>
              </a:ext>
            </a:extLst>
          </p:cNvPr>
          <p:cNvSpPr/>
          <p:nvPr/>
        </p:nvSpPr>
        <p:spPr>
          <a:xfrm>
            <a:off x="3750055" y="2491088"/>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Strzałka: w prawo 13">
            <a:extLst>
              <a:ext uri="{FF2B5EF4-FFF2-40B4-BE49-F238E27FC236}">
                <a16:creationId xmlns:a16="http://schemas.microsoft.com/office/drawing/2014/main" id="{B3B02E3B-3175-A3AA-A453-C2E2848A5938}"/>
              </a:ext>
            </a:extLst>
          </p:cNvPr>
          <p:cNvSpPr/>
          <p:nvPr/>
        </p:nvSpPr>
        <p:spPr>
          <a:xfrm>
            <a:off x="7581826" y="2418516"/>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Strzałka: w prawo 14">
            <a:extLst>
              <a:ext uri="{FF2B5EF4-FFF2-40B4-BE49-F238E27FC236}">
                <a16:creationId xmlns:a16="http://schemas.microsoft.com/office/drawing/2014/main" id="{8A02C099-BC5D-85C8-52D8-C72AF016B46F}"/>
              </a:ext>
            </a:extLst>
          </p:cNvPr>
          <p:cNvSpPr/>
          <p:nvPr/>
        </p:nvSpPr>
        <p:spPr>
          <a:xfrm>
            <a:off x="5832854" y="5176229"/>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Strzałka: w prawo 15">
            <a:extLst>
              <a:ext uri="{FF2B5EF4-FFF2-40B4-BE49-F238E27FC236}">
                <a16:creationId xmlns:a16="http://schemas.microsoft.com/office/drawing/2014/main" id="{09D371F2-7DFD-3EB0-1F62-67F1657B24F2}"/>
              </a:ext>
            </a:extLst>
          </p:cNvPr>
          <p:cNvSpPr/>
          <p:nvPr/>
        </p:nvSpPr>
        <p:spPr>
          <a:xfrm>
            <a:off x="11355540" y="2411258"/>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Strzałka: w prawo 16">
            <a:extLst>
              <a:ext uri="{FF2B5EF4-FFF2-40B4-BE49-F238E27FC236}">
                <a16:creationId xmlns:a16="http://schemas.microsoft.com/office/drawing/2014/main" id="{68D46C8D-8045-6C04-2047-A06D86E6C1C8}"/>
              </a:ext>
            </a:extLst>
          </p:cNvPr>
          <p:cNvSpPr/>
          <p:nvPr/>
        </p:nvSpPr>
        <p:spPr>
          <a:xfrm>
            <a:off x="1630968" y="5248800"/>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189371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F9272D-0ECE-445F-13E8-B102F8267C4D}"/>
              </a:ext>
            </a:extLst>
          </p:cNvPr>
          <p:cNvPicPr>
            <a:picLocks noChangeAspect="1"/>
          </p:cNvPicPr>
          <p:nvPr/>
        </p:nvPicPr>
        <p:blipFill rotWithShape="1">
          <a:blip r:embed="rId2">
            <a:duotone>
              <a:schemeClr val="bg2">
                <a:shade val="45000"/>
                <a:satMod val="135000"/>
              </a:schemeClr>
              <a:prstClr val="white"/>
            </a:duotone>
          </a:blip>
          <a:srcRect t="31820" r="9085" b="-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FCA49-8FA6-0AE4-FA37-09CC929CE8FC}"/>
              </a:ext>
            </a:extLst>
          </p:cNvPr>
          <p:cNvSpPr>
            <a:spLocks noGrp="1"/>
          </p:cNvSpPr>
          <p:nvPr>
            <p:ph type="title"/>
          </p:nvPr>
        </p:nvSpPr>
        <p:spPr>
          <a:xfrm>
            <a:off x="838200" y="365125"/>
            <a:ext cx="10515600" cy="1325563"/>
          </a:xfrm>
        </p:spPr>
        <p:txBody>
          <a:bodyPr>
            <a:normAutofit/>
          </a:bodyPr>
          <a:lstStyle/>
          <a:p>
            <a:r>
              <a:rPr lang="en-GB"/>
              <a:t>K-Means Clustering - interpretation</a:t>
            </a:r>
            <a:endParaRPr lang="en-PL"/>
          </a:p>
        </p:txBody>
      </p:sp>
      <p:graphicFrame>
        <p:nvGraphicFramePr>
          <p:cNvPr id="5" name="Content Placeholder 2">
            <a:extLst>
              <a:ext uri="{FF2B5EF4-FFF2-40B4-BE49-F238E27FC236}">
                <a16:creationId xmlns:a16="http://schemas.microsoft.com/office/drawing/2014/main" id="{727E6FA3-9B85-8B0A-D273-4E8C4D8E9847}"/>
              </a:ext>
            </a:extLst>
          </p:cNvPr>
          <p:cNvGraphicFramePr>
            <a:graphicFrameLocks noGrp="1"/>
          </p:cNvGraphicFramePr>
          <p:nvPr>
            <p:ph idx="1"/>
            <p:extLst>
              <p:ext uri="{D42A27DB-BD31-4B8C-83A1-F6EECF244321}">
                <p14:modId xmlns:p14="http://schemas.microsoft.com/office/powerpoint/2010/main" val="11055526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781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01D506-F4A6-6C1D-44C5-10DEED50C05E}"/>
              </a:ext>
            </a:extLst>
          </p:cNvPr>
          <p:cNvSpPr>
            <a:spLocks noGrp="1"/>
          </p:cNvSpPr>
          <p:nvPr>
            <p:ph type="title"/>
          </p:nvPr>
        </p:nvSpPr>
        <p:spPr/>
        <p:txBody>
          <a:bodyPr/>
          <a:lstStyle/>
          <a:p>
            <a:r>
              <a:rPr lang="pl-PL" err="1"/>
              <a:t>Evaluating</a:t>
            </a:r>
            <a:r>
              <a:rPr lang="pl-PL"/>
              <a:t> </a:t>
            </a:r>
            <a:r>
              <a:rPr lang="pl-PL" err="1"/>
              <a:t>different</a:t>
            </a:r>
            <a:r>
              <a:rPr lang="pl-PL"/>
              <a:t> </a:t>
            </a:r>
            <a:r>
              <a:rPr lang="pl-PL" err="1"/>
              <a:t>values</a:t>
            </a:r>
            <a:r>
              <a:rPr lang="pl-PL"/>
              <a:t> of K by </a:t>
            </a:r>
            <a:r>
              <a:rPr lang="pl-PL" err="1"/>
              <a:t>eye</a:t>
            </a:r>
            <a:r>
              <a:rPr lang="pl-PL"/>
              <a:t> (</a:t>
            </a:r>
            <a:r>
              <a:rPr lang="pl-PL" err="1"/>
              <a:t>elbow</a:t>
            </a:r>
            <a:r>
              <a:rPr lang="pl-PL"/>
              <a:t> </a:t>
            </a:r>
            <a:r>
              <a:rPr lang="pl-PL" err="1"/>
              <a:t>method</a:t>
            </a:r>
            <a:r>
              <a:rPr lang="pl-PL"/>
              <a:t>)</a:t>
            </a:r>
            <a:endParaRPr lang="pl-PL">
              <a:ea typeface="Calibri Light"/>
              <a:cs typeface="Calibri Light"/>
            </a:endParaRPr>
          </a:p>
        </p:txBody>
      </p:sp>
      <p:pic>
        <p:nvPicPr>
          <p:cNvPr id="5" name="Obraz 5">
            <a:extLst>
              <a:ext uri="{FF2B5EF4-FFF2-40B4-BE49-F238E27FC236}">
                <a16:creationId xmlns:a16="http://schemas.microsoft.com/office/drawing/2014/main" id="{E3A0CC73-BAEE-E5D4-7F80-9B31C2087A9B}"/>
              </a:ext>
            </a:extLst>
          </p:cNvPr>
          <p:cNvPicPr>
            <a:picLocks noChangeAspect="1"/>
          </p:cNvPicPr>
          <p:nvPr/>
        </p:nvPicPr>
        <p:blipFill>
          <a:blip r:embed="rId2"/>
          <a:stretch>
            <a:fillRect/>
          </a:stretch>
        </p:blipFill>
        <p:spPr>
          <a:xfrm>
            <a:off x="474597" y="1985441"/>
            <a:ext cx="2743200" cy="1957657"/>
          </a:xfrm>
          <a:prstGeom prst="rect">
            <a:avLst/>
          </a:prstGeom>
        </p:spPr>
      </p:pic>
      <p:pic>
        <p:nvPicPr>
          <p:cNvPr id="6" name="Obraz 6">
            <a:extLst>
              <a:ext uri="{FF2B5EF4-FFF2-40B4-BE49-F238E27FC236}">
                <a16:creationId xmlns:a16="http://schemas.microsoft.com/office/drawing/2014/main" id="{01884D72-6E01-C0A4-C179-E30CAE310C45}"/>
              </a:ext>
            </a:extLst>
          </p:cNvPr>
          <p:cNvPicPr>
            <a:picLocks noChangeAspect="1"/>
          </p:cNvPicPr>
          <p:nvPr/>
        </p:nvPicPr>
        <p:blipFill>
          <a:blip r:embed="rId3"/>
          <a:stretch>
            <a:fillRect/>
          </a:stretch>
        </p:blipFill>
        <p:spPr>
          <a:xfrm>
            <a:off x="3352800" y="1964292"/>
            <a:ext cx="2895600" cy="1976916"/>
          </a:xfrm>
          <a:prstGeom prst="rect">
            <a:avLst/>
          </a:prstGeom>
        </p:spPr>
      </p:pic>
      <p:pic>
        <p:nvPicPr>
          <p:cNvPr id="7" name="Obraz 7">
            <a:extLst>
              <a:ext uri="{FF2B5EF4-FFF2-40B4-BE49-F238E27FC236}">
                <a16:creationId xmlns:a16="http://schemas.microsoft.com/office/drawing/2014/main" id="{4AB3147A-B1F6-87A8-2011-D1504797FD70}"/>
              </a:ext>
            </a:extLst>
          </p:cNvPr>
          <p:cNvPicPr>
            <a:picLocks noChangeAspect="1"/>
          </p:cNvPicPr>
          <p:nvPr/>
        </p:nvPicPr>
        <p:blipFill>
          <a:blip r:embed="rId4"/>
          <a:stretch>
            <a:fillRect/>
          </a:stretch>
        </p:blipFill>
        <p:spPr>
          <a:xfrm>
            <a:off x="6248400" y="1977440"/>
            <a:ext cx="2834640" cy="1973479"/>
          </a:xfrm>
          <a:prstGeom prst="rect">
            <a:avLst/>
          </a:prstGeom>
        </p:spPr>
      </p:pic>
      <p:pic>
        <p:nvPicPr>
          <p:cNvPr id="8" name="Obraz 8">
            <a:extLst>
              <a:ext uri="{FF2B5EF4-FFF2-40B4-BE49-F238E27FC236}">
                <a16:creationId xmlns:a16="http://schemas.microsoft.com/office/drawing/2014/main" id="{ACD541A1-0785-5E5A-7626-F4E07E93BBD1}"/>
              </a:ext>
            </a:extLst>
          </p:cNvPr>
          <p:cNvPicPr>
            <a:picLocks noChangeAspect="1"/>
          </p:cNvPicPr>
          <p:nvPr/>
        </p:nvPicPr>
        <p:blipFill>
          <a:blip r:embed="rId5"/>
          <a:stretch>
            <a:fillRect/>
          </a:stretch>
        </p:blipFill>
        <p:spPr>
          <a:xfrm>
            <a:off x="9083040" y="1967617"/>
            <a:ext cx="2895600" cy="2038847"/>
          </a:xfrm>
          <a:prstGeom prst="rect">
            <a:avLst/>
          </a:prstGeom>
        </p:spPr>
      </p:pic>
      <p:pic>
        <p:nvPicPr>
          <p:cNvPr id="10" name="Obraz 10">
            <a:extLst>
              <a:ext uri="{FF2B5EF4-FFF2-40B4-BE49-F238E27FC236}">
                <a16:creationId xmlns:a16="http://schemas.microsoft.com/office/drawing/2014/main" id="{3B2867D0-F74D-7A4D-4BCE-111A736F90EF}"/>
              </a:ext>
            </a:extLst>
          </p:cNvPr>
          <p:cNvPicPr>
            <a:picLocks noChangeAspect="1"/>
          </p:cNvPicPr>
          <p:nvPr/>
        </p:nvPicPr>
        <p:blipFill>
          <a:blip r:embed="rId6"/>
          <a:stretch>
            <a:fillRect/>
          </a:stretch>
        </p:blipFill>
        <p:spPr>
          <a:xfrm>
            <a:off x="5303520" y="4115513"/>
            <a:ext cx="3893820" cy="2741775"/>
          </a:xfrm>
          <a:prstGeom prst="rect">
            <a:avLst/>
          </a:prstGeom>
        </p:spPr>
      </p:pic>
    </p:spTree>
    <p:extLst>
      <p:ext uri="{BB962C8B-B14F-4D97-AF65-F5344CB8AC3E}">
        <p14:creationId xmlns:p14="http://schemas.microsoft.com/office/powerpoint/2010/main" val="3707861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85145-E63A-EC74-A5D6-EACD840A9364}"/>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b="1" dirty="0"/>
              <a:t>Cluster analysis</a:t>
            </a:r>
            <a:r>
              <a:rPr lang="en-US" sz="4000" dirty="0"/>
              <a:t>  </a:t>
            </a:r>
          </a:p>
        </p:txBody>
      </p:sp>
      <p:sp>
        <p:nvSpPr>
          <p:cNvPr id="4" name="Text Placeholder 3">
            <a:extLst>
              <a:ext uri="{FF2B5EF4-FFF2-40B4-BE49-F238E27FC236}">
                <a16:creationId xmlns:a16="http://schemas.microsoft.com/office/drawing/2014/main" id="{FD3A630B-43F5-0162-BFD8-4BF8632FFD81}"/>
              </a:ext>
            </a:extLst>
          </p:cNvPr>
          <p:cNvSpPr>
            <a:spLocks noGrp="1"/>
          </p:cNvSpPr>
          <p:nvPr>
            <p:ph type="body" sz="half" idx="2"/>
          </p:nvPr>
        </p:nvSpPr>
        <p:spPr>
          <a:xfrm>
            <a:off x="6186619" y="547815"/>
            <a:ext cx="5178960" cy="1680519"/>
          </a:xfrm>
        </p:spPr>
        <p:txBody>
          <a:bodyPr vert="horz" lIns="91440" tIns="45720" rIns="91440" bIns="45720" rtlCol="0" anchor="ctr">
            <a:normAutofit/>
          </a:bodyPr>
          <a:lstStyle/>
          <a:p>
            <a:pPr indent="-228600">
              <a:buFont typeface="Arial" panose="020B0604020202020204" pitchFamily="34" charset="0"/>
              <a:buChar char="•"/>
            </a:pPr>
            <a:r>
              <a:rPr lang="en-US" sz="2800"/>
              <a:t>Elbow method</a:t>
            </a:r>
          </a:p>
        </p:txBody>
      </p:sp>
      <p:pic>
        <p:nvPicPr>
          <p:cNvPr id="5" name="Picture 4">
            <a:extLst>
              <a:ext uri="{FF2B5EF4-FFF2-40B4-BE49-F238E27FC236}">
                <a16:creationId xmlns:a16="http://schemas.microsoft.com/office/drawing/2014/main" id="{14865AED-2137-0545-C6FF-DD53E564E7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163" y="2421924"/>
            <a:ext cx="3581255" cy="3711146"/>
          </a:xfrm>
          <a:prstGeom prst="rect">
            <a:avLst/>
          </a:prstGeom>
        </p:spPr>
      </p:pic>
      <p:pic>
        <p:nvPicPr>
          <p:cNvPr id="17" name="Picture 16">
            <a:extLst>
              <a:ext uri="{FF2B5EF4-FFF2-40B4-BE49-F238E27FC236}">
                <a16:creationId xmlns:a16="http://schemas.microsoft.com/office/drawing/2014/main" id="{05AF2F7F-C51E-051F-0DD0-005391C122C0}"/>
              </a:ext>
            </a:extLst>
          </p:cNvPr>
          <p:cNvPicPr>
            <a:picLocks noChangeAspect="1"/>
          </p:cNvPicPr>
          <p:nvPr/>
        </p:nvPicPr>
        <p:blipFill>
          <a:blip r:embed="rId3"/>
          <a:stretch>
            <a:fillRect/>
          </a:stretch>
        </p:blipFill>
        <p:spPr>
          <a:xfrm>
            <a:off x="6204801" y="2421924"/>
            <a:ext cx="5154370" cy="3711146"/>
          </a:xfrm>
          <a:prstGeom prst="rect">
            <a:avLst/>
          </a:prstGeom>
        </p:spPr>
      </p:pic>
    </p:spTree>
    <p:extLst>
      <p:ext uri="{BB962C8B-B14F-4D97-AF65-F5344CB8AC3E}">
        <p14:creationId xmlns:p14="http://schemas.microsoft.com/office/powerpoint/2010/main" val="1883943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39A35C-F3D2-A666-9C75-B1620241CBF0}"/>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b="1" kern="1200" dirty="0">
                <a:solidFill>
                  <a:schemeClr val="tx1"/>
                </a:solidFill>
                <a:latin typeface="+mj-lt"/>
                <a:ea typeface="+mj-ea"/>
                <a:cs typeface="+mj-cs"/>
              </a:rPr>
              <a:t>Cluster analysis</a:t>
            </a:r>
            <a:r>
              <a:rPr lang="en-US" sz="2800" kern="1200" dirty="0">
                <a:solidFill>
                  <a:schemeClr val="tx1"/>
                </a:solidFill>
                <a:latin typeface="+mj-lt"/>
                <a:ea typeface="+mj-ea"/>
                <a:cs typeface="+mj-cs"/>
              </a:rPr>
              <a:t> </a:t>
            </a:r>
            <a:br>
              <a:rPr lang="en-US" sz="2800" kern="1200" dirty="0">
                <a:solidFill>
                  <a:schemeClr val="tx1"/>
                </a:solidFill>
                <a:latin typeface="+mj-lt"/>
                <a:ea typeface="+mj-ea"/>
                <a:cs typeface="+mj-cs"/>
              </a:rPr>
            </a:br>
            <a:endParaRPr lang="en-US" sz="2800" kern="1200" dirty="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57D5D2C-6815-3DB4-68D1-49F4B1899B83}"/>
              </a:ext>
            </a:extLst>
          </p:cNvPr>
          <p:cNvSpPr>
            <a:spLocks noGrp="1"/>
          </p:cNvSpPr>
          <p:nvPr>
            <p:ph type="body" sz="half" idx="2"/>
          </p:nvPr>
        </p:nvSpPr>
        <p:spPr>
          <a:xfrm>
            <a:off x="4581144" y="510047"/>
            <a:ext cx="6858000" cy="1645920"/>
          </a:xfrm>
        </p:spPr>
        <p:txBody>
          <a:bodyPr vert="horz" lIns="91440" tIns="45720" rIns="91440" bIns="45720" rtlCol="0" anchor="ctr">
            <a:normAutofit/>
          </a:bodyPr>
          <a:lstStyle/>
          <a:p>
            <a:pPr indent="-228600">
              <a:buFont typeface="Arial" panose="020B0604020202020204" pitchFamily="34" charset="0"/>
              <a:buChar char="•"/>
            </a:pPr>
            <a:r>
              <a:rPr lang="en-US" sz="2800"/>
              <a:t>Silhouette method</a:t>
            </a:r>
          </a:p>
        </p:txBody>
      </p:sp>
      <p:pic>
        <p:nvPicPr>
          <p:cNvPr id="7" name="Picture 6">
            <a:extLst>
              <a:ext uri="{FF2B5EF4-FFF2-40B4-BE49-F238E27FC236}">
                <a16:creationId xmlns:a16="http://schemas.microsoft.com/office/drawing/2014/main" id="{C4669825-1D6A-4254-EB56-EDCB38D05EC7}"/>
              </a:ext>
            </a:extLst>
          </p:cNvPr>
          <p:cNvPicPr>
            <a:picLocks noChangeAspect="1"/>
          </p:cNvPicPr>
          <p:nvPr/>
        </p:nvPicPr>
        <p:blipFill rotWithShape="1">
          <a:blip r:embed="rId2">
            <a:extLst>
              <a:ext uri="{28A0092B-C50C-407E-A947-70E740481C1C}">
                <a14:useLocalDpi xmlns:a14="http://schemas.microsoft.com/office/drawing/2010/main" val="0"/>
              </a:ext>
            </a:extLst>
          </a:blip>
          <a:srcRect t="1226" r="5" b="900"/>
          <a:stretch/>
        </p:blipFill>
        <p:spPr>
          <a:xfrm>
            <a:off x="4347599" y="2606462"/>
            <a:ext cx="3584448" cy="3639312"/>
          </a:xfrm>
          <a:prstGeom prst="rect">
            <a:avLst/>
          </a:prstGeom>
        </p:spPr>
      </p:pic>
      <p:pic>
        <p:nvPicPr>
          <p:cNvPr id="5" name="Picture 4" descr="Chart, line chart&#10;&#10;Description automatically generated">
            <a:extLst>
              <a:ext uri="{FF2B5EF4-FFF2-40B4-BE49-F238E27FC236}">
                <a16:creationId xmlns:a16="http://schemas.microsoft.com/office/drawing/2014/main" id="{DD74C268-B8D8-40C1-5179-EEA9D85E01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21" r="4" b="4"/>
          <a:stretch/>
        </p:blipFill>
        <p:spPr>
          <a:xfrm>
            <a:off x="8137415" y="2606462"/>
            <a:ext cx="3584448" cy="3639312"/>
          </a:xfrm>
          <a:prstGeom prst="rect">
            <a:avLst/>
          </a:prstGeom>
        </p:spPr>
      </p:pic>
      <p:pic>
        <p:nvPicPr>
          <p:cNvPr id="8" name="Picture 7">
            <a:extLst>
              <a:ext uri="{FF2B5EF4-FFF2-40B4-BE49-F238E27FC236}">
                <a16:creationId xmlns:a16="http://schemas.microsoft.com/office/drawing/2014/main" id="{B759F539-CBF7-8109-8F02-58F780510CC7}"/>
              </a:ext>
            </a:extLst>
          </p:cNvPr>
          <p:cNvPicPr>
            <a:picLocks noChangeAspect="1"/>
          </p:cNvPicPr>
          <p:nvPr/>
        </p:nvPicPr>
        <p:blipFill>
          <a:blip r:embed="rId4"/>
          <a:stretch>
            <a:fillRect/>
          </a:stretch>
        </p:blipFill>
        <p:spPr>
          <a:xfrm>
            <a:off x="239675" y="2880192"/>
            <a:ext cx="4341469" cy="3200283"/>
          </a:xfrm>
          <a:prstGeom prst="rect">
            <a:avLst/>
          </a:prstGeom>
        </p:spPr>
      </p:pic>
    </p:spTree>
    <p:extLst>
      <p:ext uri="{BB962C8B-B14F-4D97-AF65-F5344CB8AC3E}">
        <p14:creationId xmlns:p14="http://schemas.microsoft.com/office/powerpoint/2010/main" val="3795635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4772F-6A68-F41D-54AA-DC3C25291F33}"/>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3700" b="1" dirty="0"/>
              <a:t>Cluster analysis</a:t>
            </a:r>
            <a:r>
              <a:rPr lang="en-US" sz="3700" dirty="0"/>
              <a:t> </a:t>
            </a:r>
            <a:br>
              <a:rPr lang="en-US" sz="3700" dirty="0"/>
            </a:br>
            <a:endParaRPr lang="en-US" sz="3700" dirty="0"/>
          </a:p>
        </p:txBody>
      </p:sp>
      <p:sp>
        <p:nvSpPr>
          <p:cNvPr id="4" name="Text Placeholder 3">
            <a:extLst>
              <a:ext uri="{FF2B5EF4-FFF2-40B4-BE49-F238E27FC236}">
                <a16:creationId xmlns:a16="http://schemas.microsoft.com/office/drawing/2014/main" id="{2CEC7804-BBCD-6FC1-553C-A0E0E68AF3DE}"/>
              </a:ext>
            </a:extLst>
          </p:cNvPr>
          <p:cNvSpPr>
            <a:spLocks noGrp="1"/>
          </p:cNvSpPr>
          <p:nvPr>
            <p:ph type="body" sz="half" idx="2"/>
          </p:nvPr>
        </p:nvSpPr>
        <p:spPr>
          <a:xfrm>
            <a:off x="6186619" y="547815"/>
            <a:ext cx="5178960" cy="1680519"/>
          </a:xfrm>
        </p:spPr>
        <p:txBody>
          <a:bodyPr vert="horz" lIns="91440" tIns="45720" rIns="91440" bIns="45720" rtlCol="0" anchor="ctr">
            <a:normAutofit/>
          </a:bodyPr>
          <a:lstStyle/>
          <a:p>
            <a:pPr indent="-228600">
              <a:buFont typeface="Arial" panose="020B0604020202020204" pitchFamily="34" charset="0"/>
              <a:buChar char="•"/>
            </a:pPr>
            <a:r>
              <a:rPr lang="en-US" sz="2800"/>
              <a:t>Gap Statistic Method</a:t>
            </a:r>
          </a:p>
        </p:txBody>
      </p:sp>
      <p:pic>
        <p:nvPicPr>
          <p:cNvPr id="5" name="Picture 4" descr="Chart, line chart&#10;&#10;Description automatically generated">
            <a:extLst>
              <a:ext uri="{FF2B5EF4-FFF2-40B4-BE49-F238E27FC236}">
                <a16:creationId xmlns:a16="http://schemas.microsoft.com/office/drawing/2014/main" id="{9866D92A-D20E-530B-5DB3-4B52F5CF87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163" y="2421924"/>
            <a:ext cx="3581255" cy="371114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71A72F9-1045-4147-4382-81963B2AD844}"/>
              </a:ext>
            </a:extLst>
          </p:cNvPr>
          <p:cNvPicPr>
            <a:picLocks noChangeAspect="1"/>
          </p:cNvPicPr>
          <p:nvPr/>
        </p:nvPicPr>
        <p:blipFill>
          <a:blip r:embed="rId3"/>
          <a:stretch>
            <a:fillRect/>
          </a:stretch>
        </p:blipFill>
        <p:spPr>
          <a:xfrm>
            <a:off x="6198394" y="3418453"/>
            <a:ext cx="5167185" cy="1718087"/>
          </a:xfrm>
          <a:prstGeom prst="rect">
            <a:avLst/>
          </a:prstGeom>
        </p:spPr>
      </p:pic>
    </p:spTree>
    <p:extLst>
      <p:ext uri="{BB962C8B-B14F-4D97-AF65-F5344CB8AC3E}">
        <p14:creationId xmlns:p14="http://schemas.microsoft.com/office/powerpoint/2010/main" val="3515542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397C-C03A-251A-740F-BB50C83A861E}"/>
              </a:ext>
            </a:extLst>
          </p:cNvPr>
          <p:cNvSpPr>
            <a:spLocks noGrp="1"/>
          </p:cNvSpPr>
          <p:nvPr>
            <p:ph type="title"/>
          </p:nvPr>
        </p:nvSpPr>
        <p:spPr>
          <a:xfrm>
            <a:off x="640269" y="338328"/>
            <a:ext cx="4265190" cy="1599669"/>
          </a:xfrm>
        </p:spPr>
        <p:txBody>
          <a:bodyPr vert="horz" lIns="91440" tIns="45720" rIns="91440" bIns="45720" rtlCol="0" anchor="ctr">
            <a:normAutofit/>
          </a:bodyPr>
          <a:lstStyle/>
          <a:p>
            <a:r>
              <a:rPr lang="en-US" sz="3600" b="1" dirty="0"/>
              <a:t>K-means </a:t>
            </a:r>
            <a:r>
              <a:rPr lang="en-US" sz="3600" b="1"/>
              <a:t>model</a:t>
            </a:r>
            <a:br>
              <a:rPr lang="en-US" sz="3600" dirty="0"/>
            </a:br>
            <a:endParaRPr lang="en-US" sz="3600" dirty="0"/>
          </a:p>
        </p:txBody>
      </p:sp>
      <p:sp>
        <p:nvSpPr>
          <p:cNvPr id="4" name="Text Placeholder 3">
            <a:extLst>
              <a:ext uri="{FF2B5EF4-FFF2-40B4-BE49-F238E27FC236}">
                <a16:creationId xmlns:a16="http://schemas.microsoft.com/office/drawing/2014/main" id="{6DB69B8F-8FA4-52B9-297D-AE9BFE1B8D89}"/>
              </a:ext>
            </a:extLst>
          </p:cNvPr>
          <p:cNvSpPr>
            <a:spLocks noGrp="1"/>
          </p:cNvSpPr>
          <p:nvPr>
            <p:ph type="body" sz="half" idx="2"/>
          </p:nvPr>
        </p:nvSpPr>
        <p:spPr>
          <a:xfrm>
            <a:off x="4864100" y="338328"/>
            <a:ext cx="6675627" cy="1605083"/>
          </a:xfrm>
        </p:spPr>
        <p:txBody>
          <a:bodyPr vert="horz" lIns="91440" tIns="45720" rIns="91440" bIns="45720" rtlCol="0" anchor="ctr">
            <a:normAutofit/>
          </a:bodyPr>
          <a:lstStyle/>
          <a:p>
            <a:pPr indent="-228600">
              <a:buFont typeface="Arial" panose="020B0604020202020204" pitchFamily="34" charset="0"/>
              <a:buChar char="•"/>
            </a:pPr>
            <a:r>
              <a:rPr lang="en-US" sz="2800"/>
              <a:t>Cluster means</a:t>
            </a:r>
          </a:p>
        </p:txBody>
      </p:sp>
      <p:sp>
        <p:nvSpPr>
          <p:cNvPr id="11" name="Rectangle 1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9C70E42-F05B-051B-C143-C2E068AFAEB0}"/>
              </a:ext>
            </a:extLst>
          </p:cNvPr>
          <p:cNvPicPr>
            <a:picLocks noChangeAspect="1"/>
          </p:cNvPicPr>
          <p:nvPr/>
        </p:nvPicPr>
        <p:blipFill>
          <a:blip r:embed="rId2"/>
          <a:stretch>
            <a:fillRect/>
          </a:stretch>
        </p:blipFill>
        <p:spPr>
          <a:xfrm>
            <a:off x="640079" y="3143251"/>
            <a:ext cx="5559085" cy="2376508"/>
          </a:xfrm>
          <a:prstGeom prst="rect">
            <a:avLst/>
          </a:prstGeom>
        </p:spPr>
      </p:pic>
      <p:pic>
        <p:nvPicPr>
          <p:cNvPr id="5" name="Picture 4">
            <a:extLst>
              <a:ext uri="{FF2B5EF4-FFF2-40B4-BE49-F238E27FC236}">
                <a16:creationId xmlns:a16="http://schemas.microsoft.com/office/drawing/2014/main" id="{63B23C62-9043-6606-4220-00B442E74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784" y="3543300"/>
            <a:ext cx="5375772" cy="1666488"/>
          </a:xfrm>
          <a:prstGeom prst="rect">
            <a:avLst/>
          </a:prstGeom>
        </p:spPr>
      </p:pic>
    </p:spTree>
    <p:extLst>
      <p:ext uri="{BB962C8B-B14F-4D97-AF65-F5344CB8AC3E}">
        <p14:creationId xmlns:p14="http://schemas.microsoft.com/office/powerpoint/2010/main" val="3841005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6E37C-2FCD-77D6-67B2-D4E0A3135FDA}"/>
              </a:ext>
            </a:extLst>
          </p:cNvPr>
          <p:cNvSpPr>
            <a:spLocks noGrp="1"/>
          </p:cNvSpPr>
          <p:nvPr>
            <p:ph type="title"/>
          </p:nvPr>
        </p:nvSpPr>
        <p:spPr>
          <a:xfrm>
            <a:off x="804672" y="338328"/>
            <a:ext cx="5011473" cy="1773936"/>
          </a:xfrm>
        </p:spPr>
        <p:txBody>
          <a:bodyPr vert="horz" lIns="91440" tIns="45720" rIns="91440" bIns="45720" rtlCol="0" anchor="ctr">
            <a:normAutofit/>
          </a:bodyPr>
          <a:lstStyle/>
          <a:p>
            <a:r>
              <a:rPr lang="en-US" sz="3600" b="1"/>
              <a:t>K-means clustering in R</a:t>
            </a:r>
            <a:endParaRPr lang="en-US" sz="3600"/>
          </a:p>
        </p:txBody>
      </p:sp>
      <p:grpSp>
        <p:nvGrpSpPr>
          <p:cNvPr id="15" name="Group 14">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6" name="Freeform: Shape 15">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9332B1C7-21C8-D81E-0700-6F5059D84313}"/>
              </a:ext>
            </a:extLst>
          </p:cNvPr>
          <p:cNvSpPr>
            <a:spLocks noGrp="1"/>
          </p:cNvSpPr>
          <p:nvPr>
            <p:ph type="body" sz="half" idx="2"/>
          </p:nvPr>
        </p:nvSpPr>
        <p:spPr>
          <a:xfrm>
            <a:off x="6355641" y="338328"/>
            <a:ext cx="5029200" cy="1773936"/>
          </a:xfrm>
        </p:spPr>
        <p:txBody>
          <a:bodyPr vert="horz" lIns="91440" tIns="45720" rIns="91440" bIns="45720" rtlCol="0" anchor="ctr">
            <a:normAutofit/>
          </a:bodyPr>
          <a:lstStyle/>
          <a:p>
            <a:pPr indent="-228600">
              <a:buFont typeface="Arial" panose="020B0604020202020204" pitchFamily="34" charset="0"/>
              <a:buChar char="•"/>
            </a:pPr>
            <a:r>
              <a:rPr lang="en-US" sz="2800">
                <a:cs typeface="Calibri"/>
              </a:rPr>
              <a:t>Cluster plot</a:t>
            </a:r>
            <a:endParaRPr lang="en-US" sz="2800"/>
          </a:p>
        </p:txBody>
      </p:sp>
      <p:pic>
        <p:nvPicPr>
          <p:cNvPr id="5" name="Picture 4">
            <a:extLst>
              <a:ext uri="{FF2B5EF4-FFF2-40B4-BE49-F238E27FC236}">
                <a16:creationId xmlns:a16="http://schemas.microsoft.com/office/drawing/2014/main" id="{730E903D-F290-1730-F4E5-1D05E39441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6190" y="1628776"/>
            <a:ext cx="3762208" cy="4588061"/>
          </a:xfrm>
          <a:prstGeom prst="rect">
            <a:avLst/>
          </a:prstGeom>
        </p:spPr>
      </p:pic>
      <p:pic>
        <p:nvPicPr>
          <p:cNvPr id="6" name="Picture 5">
            <a:extLst>
              <a:ext uri="{FF2B5EF4-FFF2-40B4-BE49-F238E27FC236}">
                <a16:creationId xmlns:a16="http://schemas.microsoft.com/office/drawing/2014/main" id="{0F95F226-CF39-0255-AAE9-DE993C5120B2}"/>
              </a:ext>
            </a:extLst>
          </p:cNvPr>
          <p:cNvPicPr>
            <a:picLocks noChangeAspect="1"/>
          </p:cNvPicPr>
          <p:nvPr/>
        </p:nvPicPr>
        <p:blipFill>
          <a:blip r:embed="rId3"/>
          <a:stretch>
            <a:fillRect/>
          </a:stretch>
        </p:blipFill>
        <p:spPr>
          <a:xfrm>
            <a:off x="6355641" y="3426059"/>
            <a:ext cx="5166360" cy="490803"/>
          </a:xfrm>
          <a:prstGeom prst="rect">
            <a:avLst/>
          </a:prstGeom>
        </p:spPr>
      </p:pic>
    </p:spTree>
    <p:extLst>
      <p:ext uri="{BB962C8B-B14F-4D97-AF65-F5344CB8AC3E}">
        <p14:creationId xmlns:p14="http://schemas.microsoft.com/office/powerpoint/2010/main" val="2073816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2AC0-E36E-0FC4-6CE9-ABA9D8DA7484}"/>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b="1" dirty="0"/>
              <a:t>Hierarchical Clustering</a:t>
            </a:r>
            <a:endParaRPr lang="en-US" sz="3600" dirty="0"/>
          </a:p>
        </p:txBody>
      </p:sp>
      <p:sp>
        <p:nvSpPr>
          <p:cNvPr id="4" name="Text Placeholder 3">
            <a:extLst>
              <a:ext uri="{FF2B5EF4-FFF2-40B4-BE49-F238E27FC236}">
                <a16:creationId xmlns:a16="http://schemas.microsoft.com/office/drawing/2014/main" id="{5F6EC2EC-693C-147B-6903-FD8BF5CA6703}"/>
              </a:ext>
            </a:extLst>
          </p:cNvPr>
          <p:cNvSpPr>
            <a:spLocks noGrp="1"/>
          </p:cNvSpPr>
          <p:nvPr>
            <p:ph type="body" sz="half" idx="2"/>
          </p:nvPr>
        </p:nvSpPr>
        <p:spPr>
          <a:xfrm>
            <a:off x="4864100" y="338328"/>
            <a:ext cx="6675627" cy="1605083"/>
          </a:xfrm>
        </p:spPr>
        <p:txBody>
          <a:bodyPr vert="horz" lIns="91440" tIns="45720" rIns="91440" bIns="45720" rtlCol="0" anchor="ctr">
            <a:normAutofit/>
          </a:bodyPr>
          <a:lstStyle/>
          <a:p>
            <a:pPr indent="-228600">
              <a:buFont typeface="Arial" panose="020B0604020202020204" pitchFamily="34" charset="0"/>
              <a:buChar char="•"/>
            </a:pPr>
            <a:r>
              <a:rPr lang="en-US" sz="2800"/>
              <a:t>Dendrogram</a:t>
            </a:r>
            <a:r>
              <a:rPr lang="en-PL" sz="2800"/>
              <a:t> </a:t>
            </a:r>
            <a:endParaRPr lang="en-US" sz="2000" dirty="0"/>
          </a:p>
        </p:txBody>
      </p:sp>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85C8B92-9BF6-9565-3278-BF4E985070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4498" y="2742397"/>
            <a:ext cx="4127699" cy="3291840"/>
          </a:xfrm>
          <a:prstGeom prst="rect">
            <a:avLst/>
          </a:prstGeom>
        </p:spPr>
      </p:pic>
      <p:sp>
        <p:nvSpPr>
          <p:cNvPr id="16"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C4D3E5-CF19-4B93-75AD-C0BE27CC95D3}"/>
              </a:ext>
            </a:extLst>
          </p:cNvPr>
          <p:cNvPicPr>
            <a:picLocks noChangeAspect="1"/>
          </p:cNvPicPr>
          <p:nvPr/>
        </p:nvPicPr>
        <p:blipFill>
          <a:blip r:embed="rId3"/>
          <a:stretch>
            <a:fillRect/>
          </a:stretch>
        </p:blipFill>
        <p:spPr>
          <a:xfrm>
            <a:off x="6576484" y="2883581"/>
            <a:ext cx="4974336" cy="3009472"/>
          </a:xfrm>
          <a:prstGeom prst="rect">
            <a:avLst/>
          </a:prstGeom>
        </p:spPr>
      </p:pic>
    </p:spTree>
    <p:extLst>
      <p:ext uri="{BB962C8B-B14F-4D97-AF65-F5344CB8AC3E}">
        <p14:creationId xmlns:p14="http://schemas.microsoft.com/office/powerpoint/2010/main" val="3571170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7DB7D3B-D0FF-C27A-99E9-C3CD7742E235}"/>
              </a:ext>
            </a:extLst>
          </p:cNvPr>
          <p:cNvSpPr>
            <a:spLocks noGrp="1"/>
          </p:cNvSpPr>
          <p:nvPr>
            <p:ph type="title"/>
          </p:nvPr>
        </p:nvSpPr>
        <p:spPr/>
        <p:txBody>
          <a:bodyPr/>
          <a:lstStyle/>
          <a:p>
            <a:r>
              <a:rPr lang="pl-PL" err="1">
                <a:cs typeface="Calibri Light"/>
              </a:rPr>
              <a:t>What</a:t>
            </a:r>
            <a:r>
              <a:rPr lang="pl-PL">
                <a:cs typeface="Calibri Light"/>
              </a:rPr>
              <a:t> </a:t>
            </a:r>
            <a:r>
              <a:rPr lang="pl-PL" err="1">
                <a:cs typeface="Calibri Light"/>
              </a:rPr>
              <a:t>is</a:t>
            </a:r>
            <a:r>
              <a:rPr lang="pl-PL">
                <a:cs typeface="Calibri Light"/>
              </a:rPr>
              <a:t> </a:t>
            </a:r>
            <a:r>
              <a:rPr lang="pl-PL" err="1">
                <a:cs typeface="Calibri Light"/>
              </a:rPr>
              <a:t>cluster</a:t>
            </a:r>
            <a:r>
              <a:rPr lang="pl-PL">
                <a:cs typeface="Calibri Light"/>
              </a:rPr>
              <a:t> </a:t>
            </a:r>
            <a:r>
              <a:rPr lang="pl-PL" err="1">
                <a:cs typeface="Calibri Light"/>
              </a:rPr>
              <a:t>analysis</a:t>
            </a:r>
            <a:r>
              <a:rPr lang="pl-PL">
                <a:cs typeface="Calibri Light"/>
              </a:rPr>
              <a:t>?</a:t>
            </a:r>
            <a:endParaRPr lang="pl-PL"/>
          </a:p>
        </p:txBody>
      </p:sp>
      <p:pic>
        <p:nvPicPr>
          <p:cNvPr id="4" name="Obraz 4">
            <a:extLst>
              <a:ext uri="{FF2B5EF4-FFF2-40B4-BE49-F238E27FC236}">
                <a16:creationId xmlns:a16="http://schemas.microsoft.com/office/drawing/2014/main" id="{29E35858-57C9-EC4E-03B7-0249E0135FFD}"/>
              </a:ext>
            </a:extLst>
          </p:cNvPr>
          <p:cNvPicPr>
            <a:picLocks noGrp="1" noChangeAspect="1"/>
          </p:cNvPicPr>
          <p:nvPr>
            <p:ph idx="1"/>
          </p:nvPr>
        </p:nvPicPr>
        <p:blipFill>
          <a:blip r:embed="rId2"/>
          <a:stretch>
            <a:fillRect/>
          </a:stretch>
        </p:blipFill>
        <p:spPr>
          <a:xfrm>
            <a:off x="834878" y="2057854"/>
            <a:ext cx="2960301" cy="3640138"/>
          </a:xfrm>
        </p:spPr>
      </p:pic>
      <p:pic>
        <p:nvPicPr>
          <p:cNvPr id="5" name="Obraz 5" descr="Obraz zawierający stół&#10;&#10;Opis wygenerowany automatycznie">
            <a:extLst>
              <a:ext uri="{FF2B5EF4-FFF2-40B4-BE49-F238E27FC236}">
                <a16:creationId xmlns:a16="http://schemas.microsoft.com/office/drawing/2014/main" id="{DC5CF372-3F27-7396-8897-C6DF5D6C6E9E}"/>
              </a:ext>
            </a:extLst>
          </p:cNvPr>
          <p:cNvPicPr>
            <a:picLocks noChangeAspect="1"/>
          </p:cNvPicPr>
          <p:nvPr/>
        </p:nvPicPr>
        <p:blipFill>
          <a:blip r:embed="rId3"/>
          <a:stretch>
            <a:fillRect/>
          </a:stretch>
        </p:blipFill>
        <p:spPr>
          <a:xfrm>
            <a:off x="4651828" y="2058703"/>
            <a:ext cx="2888342" cy="3633222"/>
          </a:xfrm>
          <a:prstGeom prst="rect">
            <a:avLst/>
          </a:prstGeom>
        </p:spPr>
      </p:pic>
      <p:pic>
        <p:nvPicPr>
          <p:cNvPr id="6" name="Obraz 6" descr="Obraz zawierający stół&#10;&#10;Opis wygenerowany automatycznie">
            <a:extLst>
              <a:ext uri="{FF2B5EF4-FFF2-40B4-BE49-F238E27FC236}">
                <a16:creationId xmlns:a16="http://schemas.microsoft.com/office/drawing/2014/main" id="{F3E9F966-BE75-3BDF-AD93-441DA15728B7}"/>
              </a:ext>
            </a:extLst>
          </p:cNvPr>
          <p:cNvPicPr>
            <a:picLocks noChangeAspect="1"/>
          </p:cNvPicPr>
          <p:nvPr/>
        </p:nvPicPr>
        <p:blipFill>
          <a:blip r:embed="rId4"/>
          <a:stretch>
            <a:fillRect/>
          </a:stretch>
        </p:blipFill>
        <p:spPr>
          <a:xfrm>
            <a:off x="8411028" y="2056130"/>
            <a:ext cx="2946400" cy="3609340"/>
          </a:xfrm>
          <a:prstGeom prst="rect">
            <a:avLst/>
          </a:prstGeom>
        </p:spPr>
      </p:pic>
      <p:sp>
        <p:nvSpPr>
          <p:cNvPr id="7" name="Strzałka: w prawo 6">
            <a:extLst>
              <a:ext uri="{FF2B5EF4-FFF2-40B4-BE49-F238E27FC236}">
                <a16:creationId xmlns:a16="http://schemas.microsoft.com/office/drawing/2014/main" id="{35C95317-F77F-E492-FA75-5EE282CF1AAA}"/>
              </a:ext>
            </a:extLst>
          </p:cNvPr>
          <p:cNvSpPr/>
          <p:nvPr/>
        </p:nvSpPr>
        <p:spPr>
          <a:xfrm>
            <a:off x="3886853" y="3672913"/>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Strzałka: w prawo 8">
            <a:extLst>
              <a:ext uri="{FF2B5EF4-FFF2-40B4-BE49-F238E27FC236}">
                <a16:creationId xmlns:a16="http://schemas.microsoft.com/office/drawing/2014/main" id="{A86DCFFB-6527-C61D-8CC0-4CC9A2586FB4}"/>
              </a:ext>
            </a:extLst>
          </p:cNvPr>
          <p:cNvSpPr/>
          <p:nvPr/>
        </p:nvSpPr>
        <p:spPr>
          <a:xfrm>
            <a:off x="7718624" y="3672912"/>
            <a:ext cx="587829" cy="26851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77434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4E122F4-23F7-3CDA-60C8-E800941734B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The flow of cluster analysis</a:t>
            </a:r>
          </a:p>
        </p:txBody>
      </p:sp>
      <p:pic>
        <p:nvPicPr>
          <p:cNvPr id="4" name="Obraz 4">
            <a:extLst>
              <a:ext uri="{FF2B5EF4-FFF2-40B4-BE49-F238E27FC236}">
                <a16:creationId xmlns:a16="http://schemas.microsoft.com/office/drawing/2014/main" id="{93FAE73E-BA50-B8C0-20C5-B28948E3F291}"/>
              </a:ext>
            </a:extLst>
          </p:cNvPr>
          <p:cNvPicPr>
            <a:picLocks noGrp="1" noChangeAspect="1"/>
          </p:cNvPicPr>
          <p:nvPr>
            <p:ph idx="1"/>
          </p:nvPr>
        </p:nvPicPr>
        <p:blipFill>
          <a:blip r:embed="rId2"/>
          <a:stretch>
            <a:fillRect/>
          </a:stretch>
        </p:blipFill>
        <p:spPr>
          <a:xfrm>
            <a:off x="4038600" y="1917784"/>
            <a:ext cx="7188199" cy="3019042"/>
          </a:xfrm>
          <a:prstGeom prst="rect">
            <a:avLst/>
          </a:prstGeom>
        </p:spPr>
      </p:pic>
    </p:spTree>
    <p:extLst>
      <p:ext uri="{BB962C8B-B14F-4D97-AF65-F5344CB8AC3E}">
        <p14:creationId xmlns:p14="http://schemas.microsoft.com/office/powerpoint/2010/main" val="200129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7D02F-4517-3F51-DB8E-53FF914DE0A2}"/>
              </a:ext>
            </a:extLst>
          </p:cNvPr>
          <p:cNvSpPr>
            <a:spLocks noGrp="1"/>
          </p:cNvSpPr>
          <p:nvPr>
            <p:ph type="title"/>
          </p:nvPr>
        </p:nvSpPr>
        <p:spPr>
          <a:xfrm>
            <a:off x="838200" y="631825"/>
            <a:ext cx="10515600" cy="1325563"/>
          </a:xfrm>
        </p:spPr>
        <p:txBody>
          <a:bodyPr>
            <a:normAutofit/>
          </a:bodyPr>
          <a:lstStyle/>
          <a:p>
            <a:r>
              <a:rPr lang="en-GB"/>
              <a:t>Applications </a:t>
            </a:r>
            <a:br>
              <a:rPr lang="en-GB">
                <a:effectLst/>
              </a:rPr>
            </a:br>
            <a:endParaRPr lang="en-PL"/>
          </a:p>
        </p:txBody>
      </p:sp>
      <p:sp>
        <p:nvSpPr>
          <p:cNvPr id="3" name="Content Placeholder 2">
            <a:extLst>
              <a:ext uri="{FF2B5EF4-FFF2-40B4-BE49-F238E27FC236}">
                <a16:creationId xmlns:a16="http://schemas.microsoft.com/office/drawing/2014/main" id="{D5F60D1F-02E0-B19E-98EE-E8FAA761CAB7}"/>
              </a:ext>
            </a:extLst>
          </p:cNvPr>
          <p:cNvSpPr>
            <a:spLocks noGrp="1"/>
          </p:cNvSpPr>
          <p:nvPr>
            <p:ph idx="1"/>
          </p:nvPr>
        </p:nvSpPr>
        <p:spPr>
          <a:xfrm>
            <a:off x="838200" y="2057400"/>
            <a:ext cx="10515600" cy="3871762"/>
          </a:xfrm>
        </p:spPr>
        <p:txBody>
          <a:bodyPr vert="horz" lIns="91440" tIns="45720" rIns="91440" bIns="45720" rtlCol="0">
            <a:normAutofit/>
          </a:bodyPr>
          <a:lstStyle/>
          <a:p>
            <a:r>
              <a:rPr lang="en-GB" sz="2000"/>
              <a:t>Typical applications</a:t>
            </a:r>
            <a:br>
              <a:rPr lang="en-GB" sz="2000"/>
            </a:br>
            <a:r>
              <a:rPr lang="en-GB" sz="2000"/>
              <a:t>– As a stand-alone tool to get insight into data distribution – As a preprocessing step for other algorithms </a:t>
            </a:r>
            <a:endParaRPr lang="en-GB" sz="2000">
              <a:effectLst/>
            </a:endParaRPr>
          </a:p>
          <a:p>
            <a:r>
              <a:rPr lang="en-GB" sz="2000"/>
              <a:t>Examples of Clustering Applications </a:t>
            </a:r>
            <a:endParaRPr lang="en-GB" sz="2000">
              <a:cs typeface="Calibri"/>
            </a:endParaRPr>
          </a:p>
          <a:p>
            <a:r>
              <a:rPr lang="en-GB" sz="2000"/>
              <a:t>Marketing </a:t>
            </a:r>
            <a:r>
              <a:rPr lang="en-GB" sz="2000">
                <a:ea typeface="+mn-lt"/>
                <a:cs typeface="+mn-lt"/>
              </a:rPr>
              <a:t>segmentation</a:t>
            </a:r>
          </a:p>
          <a:p>
            <a:r>
              <a:rPr lang="en-GB" sz="2000">
                <a:ea typeface="+mn-lt"/>
                <a:cs typeface="+mn-lt"/>
              </a:rPr>
              <a:t>Pattern grouping</a:t>
            </a:r>
          </a:p>
          <a:p>
            <a:r>
              <a:rPr lang="en-GB" sz="2000">
                <a:ea typeface="+mn-lt"/>
                <a:cs typeface="+mn-lt"/>
              </a:rPr>
              <a:t>Land</a:t>
            </a:r>
            <a:r>
              <a:rPr lang="en-GB" sz="2000"/>
              <a:t> use</a:t>
            </a:r>
            <a:endParaRPr lang="en-GB" sz="2000">
              <a:cs typeface="Calibri"/>
            </a:endParaRPr>
          </a:p>
          <a:p>
            <a:r>
              <a:rPr lang="en-GB" sz="2000"/>
              <a:t>Insurance</a:t>
            </a:r>
            <a:endParaRPr lang="en-GB" sz="2000">
              <a:cs typeface="Calibri"/>
            </a:endParaRPr>
          </a:p>
          <a:p>
            <a:r>
              <a:rPr lang="en-GB" sz="2000"/>
              <a:t>City-planning</a:t>
            </a:r>
            <a:endParaRPr lang="en-GB" sz="2000">
              <a:cs typeface="Calibri"/>
            </a:endParaRPr>
          </a:p>
          <a:p>
            <a:r>
              <a:rPr lang="en-GB" sz="2000"/>
              <a:t>Earth-quake studies</a:t>
            </a:r>
            <a:endParaRPr lang="en-GB" sz="2000">
              <a:cs typeface="Calibri" panose="020F0502020204030204"/>
            </a:endParaRPr>
          </a:p>
          <a:p>
            <a:pPr marL="0" indent="0">
              <a:buNone/>
            </a:pPr>
            <a:endParaRPr lang="en-GB" sz="2000">
              <a:cs typeface="Calibri" panose="020F0502020204030204"/>
            </a:endParaRPr>
          </a:p>
        </p:txBody>
      </p:sp>
    </p:spTree>
    <p:extLst>
      <p:ext uri="{BB962C8B-B14F-4D97-AF65-F5344CB8AC3E}">
        <p14:creationId xmlns:p14="http://schemas.microsoft.com/office/powerpoint/2010/main" val="139691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CDB30C-1F82-41E6-A067-831D6E8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DA86DD-F997-4F66-A87C-5B58AB6D1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41B827-437E-40A3-A732-669230D6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56E717-E648-B21F-0FCF-F9AE7C0E2F1E}"/>
              </a:ext>
            </a:extLst>
          </p:cNvPr>
          <p:cNvSpPr>
            <a:spLocks noGrp="1"/>
          </p:cNvSpPr>
          <p:nvPr>
            <p:ph type="title"/>
          </p:nvPr>
        </p:nvSpPr>
        <p:spPr>
          <a:xfrm>
            <a:off x="1523984" y="1054121"/>
            <a:ext cx="9465131" cy="1184111"/>
          </a:xfrm>
        </p:spPr>
        <p:txBody>
          <a:bodyPr>
            <a:normAutofit/>
          </a:bodyPr>
          <a:lstStyle/>
          <a:p>
            <a:r>
              <a:rPr lang="en-GB" sz="3700"/>
              <a:t>Major Clustering Approaches </a:t>
            </a:r>
            <a:br>
              <a:rPr lang="en-GB" sz="3700">
                <a:effectLst/>
              </a:rPr>
            </a:br>
            <a:endParaRPr lang="en-PL" sz="3700"/>
          </a:p>
        </p:txBody>
      </p:sp>
      <p:sp>
        <p:nvSpPr>
          <p:cNvPr id="3" name="Content Placeholder 2">
            <a:extLst>
              <a:ext uri="{FF2B5EF4-FFF2-40B4-BE49-F238E27FC236}">
                <a16:creationId xmlns:a16="http://schemas.microsoft.com/office/drawing/2014/main" id="{E9C6A757-668A-83CB-8678-3C06A14EB0A4}"/>
              </a:ext>
            </a:extLst>
          </p:cNvPr>
          <p:cNvSpPr>
            <a:spLocks noGrp="1"/>
          </p:cNvSpPr>
          <p:nvPr>
            <p:ph idx="1"/>
          </p:nvPr>
        </p:nvSpPr>
        <p:spPr>
          <a:xfrm>
            <a:off x="1524000" y="2399099"/>
            <a:ext cx="9465564" cy="3400969"/>
          </a:xfrm>
        </p:spPr>
        <p:txBody>
          <a:bodyPr>
            <a:normAutofit/>
          </a:bodyPr>
          <a:lstStyle/>
          <a:p>
            <a:r>
              <a:rPr lang="en-GB" sz="2400"/>
              <a:t>  Partitioning algorithms</a:t>
            </a:r>
          </a:p>
          <a:p>
            <a:r>
              <a:rPr lang="en-GB" sz="2400"/>
              <a:t>  Hierarchy algorithms</a:t>
            </a:r>
          </a:p>
          <a:p>
            <a:r>
              <a:rPr lang="en-GB" sz="2400"/>
              <a:t>  Density-based</a:t>
            </a:r>
            <a:endParaRPr lang="en-GB" sz="2400">
              <a:effectLst/>
            </a:endParaRPr>
          </a:p>
          <a:p>
            <a:r>
              <a:rPr lang="en-GB" sz="2400"/>
              <a:t>  Grid-based</a:t>
            </a:r>
          </a:p>
          <a:p>
            <a:r>
              <a:rPr lang="en-GB" sz="2400"/>
              <a:t> Model-based</a:t>
            </a:r>
            <a:endParaRPr lang="en-PL" sz="2400"/>
          </a:p>
        </p:txBody>
      </p:sp>
    </p:spTree>
    <p:extLst>
      <p:ext uri="{BB962C8B-B14F-4D97-AF65-F5344CB8AC3E}">
        <p14:creationId xmlns:p14="http://schemas.microsoft.com/office/powerpoint/2010/main" val="3471611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0A24-DACA-0DD3-6FB0-8144E7E14634}"/>
              </a:ext>
            </a:extLst>
          </p:cNvPr>
          <p:cNvSpPr>
            <a:spLocks noGrp="1"/>
          </p:cNvSpPr>
          <p:nvPr>
            <p:ph type="title"/>
          </p:nvPr>
        </p:nvSpPr>
        <p:spPr/>
        <p:txBody>
          <a:bodyPr/>
          <a:lstStyle/>
          <a:p>
            <a:r>
              <a:rPr lang="en-GB"/>
              <a:t>Distance between two observations</a:t>
            </a:r>
            <a:endParaRPr lang="en-PL"/>
          </a:p>
        </p:txBody>
      </p:sp>
      <p:sp>
        <p:nvSpPr>
          <p:cNvPr id="3" name="Content Placeholder 2">
            <a:extLst>
              <a:ext uri="{FF2B5EF4-FFF2-40B4-BE49-F238E27FC236}">
                <a16:creationId xmlns:a16="http://schemas.microsoft.com/office/drawing/2014/main" id="{5D5E0FDE-CAFF-345F-E109-0A7DC9DF3D3D}"/>
              </a:ext>
            </a:extLst>
          </p:cNvPr>
          <p:cNvSpPr>
            <a:spLocks noGrp="1"/>
          </p:cNvSpPr>
          <p:nvPr>
            <p:ph idx="1"/>
          </p:nvPr>
        </p:nvSpPr>
        <p:spPr/>
        <p:txBody>
          <a:bodyPr vert="horz" lIns="91440" tIns="45720" rIns="91440" bIns="45720" rtlCol="0" anchor="t">
            <a:normAutofit/>
          </a:bodyPr>
          <a:lstStyle/>
          <a:p>
            <a:r>
              <a:rPr lang="en-GB">
                <a:cs typeface="Calibri"/>
              </a:rPr>
              <a:t>Distance = 1 - Similarity</a:t>
            </a:r>
          </a:p>
          <a:p>
            <a:endParaRPr lang="en-GB">
              <a:cs typeface="Calibri"/>
            </a:endParaRPr>
          </a:p>
        </p:txBody>
      </p:sp>
      <p:pic>
        <p:nvPicPr>
          <p:cNvPr id="4" name="Obraz 4">
            <a:extLst>
              <a:ext uri="{FF2B5EF4-FFF2-40B4-BE49-F238E27FC236}">
                <a16:creationId xmlns:a16="http://schemas.microsoft.com/office/drawing/2014/main" id="{ED6EF6E6-40F3-769E-193A-DFA9BCF84A1B}"/>
              </a:ext>
            </a:extLst>
          </p:cNvPr>
          <p:cNvPicPr>
            <a:picLocks noChangeAspect="1"/>
          </p:cNvPicPr>
          <p:nvPr/>
        </p:nvPicPr>
        <p:blipFill>
          <a:blip r:embed="rId2"/>
          <a:stretch>
            <a:fillRect/>
          </a:stretch>
        </p:blipFill>
        <p:spPr>
          <a:xfrm>
            <a:off x="883194" y="2318653"/>
            <a:ext cx="6674272" cy="3353612"/>
          </a:xfrm>
          <a:prstGeom prst="rect">
            <a:avLst/>
          </a:prstGeom>
        </p:spPr>
      </p:pic>
      <p:pic>
        <p:nvPicPr>
          <p:cNvPr id="5" name="Obraz 5">
            <a:extLst>
              <a:ext uri="{FF2B5EF4-FFF2-40B4-BE49-F238E27FC236}">
                <a16:creationId xmlns:a16="http://schemas.microsoft.com/office/drawing/2014/main" id="{2A3CC025-4496-6694-EBF7-AF9253C2A571}"/>
              </a:ext>
            </a:extLst>
          </p:cNvPr>
          <p:cNvPicPr>
            <a:picLocks noChangeAspect="1"/>
          </p:cNvPicPr>
          <p:nvPr/>
        </p:nvPicPr>
        <p:blipFill>
          <a:blip r:embed="rId3"/>
          <a:stretch>
            <a:fillRect/>
          </a:stretch>
        </p:blipFill>
        <p:spPr>
          <a:xfrm>
            <a:off x="7551531" y="3329941"/>
            <a:ext cx="4289286" cy="1412899"/>
          </a:xfrm>
          <a:prstGeom prst="rect">
            <a:avLst/>
          </a:prstGeom>
        </p:spPr>
      </p:pic>
      <p:pic>
        <p:nvPicPr>
          <p:cNvPr id="6" name="Obraz 7">
            <a:extLst>
              <a:ext uri="{FF2B5EF4-FFF2-40B4-BE49-F238E27FC236}">
                <a16:creationId xmlns:a16="http://schemas.microsoft.com/office/drawing/2014/main" id="{A8D83D94-CA89-9E4F-BB75-E3366BFA9434}"/>
              </a:ext>
            </a:extLst>
          </p:cNvPr>
          <p:cNvPicPr>
            <a:picLocks noChangeAspect="1"/>
          </p:cNvPicPr>
          <p:nvPr/>
        </p:nvPicPr>
        <p:blipFill>
          <a:blip r:embed="rId4"/>
          <a:stretch>
            <a:fillRect/>
          </a:stretch>
        </p:blipFill>
        <p:spPr>
          <a:xfrm>
            <a:off x="9100657" y="4330551"/>
            <a:ext cx="1925983" cy="684011"/>
          </a:xfrm>
          <a:prstGeom prst="rect">
            <a:avLst/>
          </a:prstGeom>
        </p:spPr>
      </p:pic>
      <p:pic>
        <p:nvPicPr>
          <p:cNvPr id="8" name="Obraz 8">
            <a:extLst>
              <a:ext uri="{FF2B5EF4-FFF2-40B4-BE49-F238E27FC236}">
                <a16:creationId xmlns:a16="http://schemas.microsoft.com/office/drawing/2014/main" id="{A75313DC-DAD8-8EEE-0402-A80B03C8891A}"/>
              </a:ext>
            </a:extLst>
          </p:cNvPr>
          <p:cNvPicPr>
            <a:picLocks noChangeAspect="1"/>
          </p:cNvPicPr>
          <p:nvPr/>
        </p:nvPicPr>
        <p:blipFill>
          <a:blip r:embed="rId5"/>
          <a:stretch>
            <a:fillRect/>
          </a:stretch>
        </p:blipFill>
        <p:spPr>
          <a:xfrm>
            <a:off x="9100653" y="5017191"/>
            <a:ext cx="660954" cy="357534"/>
          </a:xfrm>
          <a:prstGeom prst="rect">
            <a:avLst/>
          </a:prstGeom>
        </p:spPr>
      </p:pic>
    </p:spTree>
    <p:extLst>
      <p:ext uri="{BB962C8B-B14F-4D97-AF65-F5344CB8AC3E}">
        <p14:creationId xmlns:p14="http://schemas.microsoft.com/office/powerpoint/2010/main" val="161187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0A24-DACA-0DD3-6FB0-8144E7E14634}"/>
              </a:ext>
            </a:extLst>
          </p:cNvPr>
          <p:cNvSpPr>
            <a:spLocks noGrp="1"/>
          </p:cNvSpPr>
          <p:nvPr>
            <p:ph type="title"/>
          </p:nvPr>
        </p:nvSpPr>
        <p:spPr/>
        <p:txBody>
          <a:bodyPr/>
          <a:lstStyle/>
          <a:p>
            <a:r>
              <a:rPr lang="en-GB"/>
              <a:t>Distance measures</a:t>
            </a:r>
            <a:endParaRPr lang="en-PL"/>
          </a:p>
        </p:txBody>
      </p:sp>
      <p:sp>
        <p:nvSpPr>
          <p:cNvPr id="3" name="Content Placeholder 2">
            <a:extLst>
              <a:ext uri="{FF2B5EF4-FFF2-40B4-BE49-F238E27FC236}">
                <a16:creationId xmlns:a16="http://schemas.microsoft.com/office/drawing/2014/main" id="{5D5E0FDE-CAFF-345F-E109-0A7DC9DF3D3D}"/>
              </a:ext>
            </a:extLst>
          </p:cNvPr>
          <p:cNvSpPr>
            <a:spLocks noGrp="1"/>
          </p:cNvSpPr>
          <p:nvPr>
            <p:ph idx="1"/>
          </p:nvPr>
        </p:nvSpPr>
        <p:spPr/>
        <p:txBody>
          <a:bodyPr vert="horz" lIns="91440" tIns="45720" rIns="91440" bIns="45720" rtlCol="0" anchor="t">
            <a:normAutofit/>
          </a:bodyPr>
          <a:lstStyle/>
          <a:p>
            <a:r>
              <a:rPr lang="en-GB" dirty="0"/>
              <a:t>In the agglomeration method, when forming clusters, measures of divergence or distance between objects are used. The most direct way to calculate the distance between objects in a multidimensional space is to calculate the Euclidean distance.</a:t>
            </a:r>
          </a:p>
          <a:p>
            <a:r>
              <a:rPr lang="en-GB" dirty="0"/>
              <a:t>Square of the Euclidean distance. The Euclidean distance is squared to give more weight to objects that are further apart. It is calculated as follows:</a:t>
            </a:r>
            <a:endParaRPr lang="en-GB" dirty="0">
              <a:cs typeface="Calibri"/>
            </a:endParaRPr>
          </a:p>
          <a:p>
            <a:pPr marL="0" indent="0">
              <a:buNone/>
            </a:pPr>
            <a:endParaRPr lang="en-GB" dirty="0">
              <a:cs typeface="Calibri"/>
            </a:endParaRPr>
          </a:p>
        </p:txBody>
      </p:sp>
      <p:sp>
        <p:nvSpPr>
          <p:cNvPr id="7" name="Rectangle 5">
            <a:extLst>
              <a:ext uri="{FF2B5EF4-FFF2-40B4-BE49-F238E27FC236}">
                <a16:creationId xmlns:a16="http://schemas.microsoft.com/office/drawing/2014/main" id="{6A09298F-699A-046E-405A-D0E4E25BB956}"/>
              </a:ext>
            </a:extLst>
          </p:cNvPr>
          <p:cNvSpPr>
            <a:spLocks noChangeArrowheads="1"/>
          </p:cNvSpPr>
          <p:nvPr/>
        </p:nvSpPr>
        <p:spPr bwMode="auto">
          <a:xfrm>
            <a:off x="3671909" y="5019943"/>
            <a:ext cx="42338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PL" sz="2400" dirty="0">
                <a:solidFill>
                  <a:srgbClr val="0000FF"/>
                </a:solidFill>
                <a:latin typeface="Segoe UI"/>
                <a:cs typeface="Segoe UI"/>
              </a:rPr>
              <a:t>distance</a:t>
            </a:r>
            <a:r>
              <a:rPr kumimoji="0" lang="en-PL" sz="2400" b="0" i="0" u="none" strike="noStrike" cap="none" normalizeH="0" baseline="0" dirty="0">
                <a:ln>
                  <a:noFill/>
                </a:ln>
                <a:solidFill>
                  <a:srgbClr val="0000FF"/>
                </a:solidFill>
                <a:effectLst/>
                <a:latin typeface="Segoe UI"/>
                <a:cs typeface="Segoe UI"/>
              </a:rPr>
              <a:t>(</a:t>
            </a:r>
            <a:r>
              <a:rPr kumimoji="0" lang="en-PL" sz="2400" b="0" i="0" u="none" strike="noStrike" cap="none" normalizeH="0" baseline="0" dirty="0" err="1">
                <a:ln>
                  <a:noFill/>
                </a:ln>
                <a:solidFill>
                  <a:srgbClr val="0000FF"/>
                </a:solidFill>
                <a:effectLst/>
                <a:latin typeface="Segoe UI"/>
                <a:cs typeface="Segoe UI"/>
              </a:rPr>
              <a:t>x,y</a:t>
            </a:r>
            <a:r>
              <a:rPr kumimoji="0" lang="en-PL" sz="2400" b="0" i="0" u="none" strike="noStrike" cap="none" normalizeH="0" baseline="0" dirty="0">
                <a:ln>
                  <a:noFill/>
                </a:ln>
                <a:solidFill>
                  <a:srgbClr val="0000FF"/>
                </a:solidFill>
                <a:effectLst/>
                <a:latin typeface="Segoe UI"/>
                <a:cs typeface="Segoe UI"/>
              </a:rPr>
              <a:t>) = {</a:t>
            </a:r>
            <a:r>
              <a:rPr lang="en-PL" sz="2400" dirty="0">
                <a:latin typeface="Arial"/>
                <a:cs typeface="Arial"/>
              </a:rPr>
              <a:t> </a:t>
            </a:r>
            <a:r>
              <a:rPr kumimoji="0" lang="en-PL" sz="2400" b="0" i="0" u="none" strike="noStrike" cap="none" normalizeH="0" baseline="0" dirty="0">
                <a:ln>
                  <a:noFill/>
                </a:ln>
                <a:effectLst/>
                <a:latin typeface="Arial"/>
                <a:cs typeface="Arial"/>
              </a:rPr>
              <a:t>    </a:t>
            </a:r>
            <a:r>
              <a:rPr kumimoji="0" lang="en-PL" sz="2400" b="0" i="0" u="none" strike="noStrike" cap="none" normalizeH="0" baseline="-30000" dirty="0" err="1">
                <a:ln>
                  <a:noFill/>
                </a:ln>
                <a:solidFill>
                  <a:srgbClr val="0000FF"/>
                </a:solidFill>
                <a:effectLst/>
                <a:latin typeface="Segoe UI"/>
                <a:cs typeface="Segoe UI"/>
              </a:rPr>
              <a:t>i</a:t>
            </a:r>
            <a:r>
              <a:rPr kumimoji="0" lang="en-PL" sz="2400" b="0" i="0" u="none" strike="noStrike" cap="none" normalizeH="0" baseline="0" dirty="0">
                <a:ln>
                  <a:noFill/>
                </a:ln>
                <a:solidFill>
                  <a:srgbClr val="0000FF"/>
                </a:solidFill>
                <a:effectLst/>
                <a:latin typeface="Segoe UI"/>
                <a:cs typeface="Segoe UI"/>
              </a:rPr>
              <a:t> (x</a:t>
            </a:r>
            <a:r>
              <a:rPr kumimoji="0" lang="en-PL" sz="2400" b="0" i="0" u="none" strike="noStrike" cap="none" normalizeH="0" baseline="-30000" dirty="0">
                <a:ln>
                  <a:noFill/>
                </a:ln>
                <a:solidFill>
                  <a:srgbClr val="0000FF"/>
                </a:solidFill>
                <a:effectLst/>
                <a:latin typeface="Segoe UI"/>
                <a:cs typeface="Segoe UI"/>
              </a:rPr>
              <a:t>i</a:t>
            </a:r>
            <a:r>
              <a:rPr kumimoji="0" lang="en-PL" sz="2400" b="0" i="0" u="none" strike="noStrike" cap="none" normalizeH="0" baseline="0" dirty="0">
                <a:ln>
                  <a:noFill/>
                </a:ln>
                <a:solidFill>
                  <a:srgbClr val="0000FF"/>
                </a:solidFill>
                <a:effectLst/>
                <a:latin typeface="Segoe UI"/>
                <a:cs typeface="Segoe UI"/>
              </a:rPr>
              <a:t> - </a:t>
            </a:r>
            <a:r>
              <a:rPr kumimoji="0" lang="en-PL" sz="2400" b="0" i="0" u="none" strike="noStrike" cap="none" normalizeH="0" baseline="0" dirty="0" err="1">
                <a:ln>
                  <a:noFill/>
                </a:ln>
                <a:solidFill>
                  <a:srgbClr val="0000FF"/>
                </a:solidFill>
                <a:effectLst/>
                <a:latin typeface="Segoe UI"/>
                <a:cs typeface="Segoe UI"/>
              </a:rPr>
              <a:t>y</a:t>
            </a:r>
            <a:r>
              <a:rPr kumimoji="0" lang="en-PL" sz="2400" b="0" i="0" u="none" strike="noStrike" cap="none" normalizeH="0" baseline="-30000" dirty="0" err="1">
                <a:ln>
                  <a:noFill/>
                </a:ln>
                <a:solidFill>
                  <a:srgbClr val="0000FF"/>
                </a:solidFill>
                <a:effectLst/>
                <a:latin typeface="Segoe UI"/>
                <a:cs typeface="Segoe UI"/>
              </a:rPr>
              <a:t>i</a:t>
            </a:r>
            <a:r>
              <a:rPr kumimoji="0" lang="en-PL" sz="2400" b="0" i="0" u="none" strike="noStrike" cap="none" normalizeH="0" baseline="0" dirty="0">
                <a:ln>
                  <a:noFill/>
                </a:ln>
                <a:solidFill>
                  <a:srgbClr val="0000FF"/>
                </a:solidFill>
                <a:effectLst/>
                <a:latin typeface="Segoe UI"/>
                <a:cs typeface="Segoe UI"/>
              </a:rPr>
              <a:t>)</a:t>
            </a:r>
            <a:r>
              <a:rPr kumimoji="0" lang="en-PL" sz="2400" b="0" i="0" u="none" strike="noStrike" cap="none" normalizeH="0" baseline="30000" dirty="0">
                <a:ln>
                  <a:noFill/>
                </a:ln>
                <a:solidFill>
                  <a:srgbClr val="0000FF"/>
                </a:solidFill>
                <a:effectLst/>
                <a:latin typeface="Segoe UI"/>
                <a:cs typeface="Segoe UI"/>
              </a:rPr>
              <a:t>2</a:t>
            </a:r>
            <a:r>
              <a:rPr kumimoji="0" lang="en-PL" sz="2400" b="0" i="0" u="none" strike="noStrike" cap="none" normalizeH="0" baseline="0" dirty="0">
                <a:ln>
                  <a:noFill/>
                </a:ln>
                <a:solidFill>
                  <a:srgbClr val="0000FF"/>
                </a:solidFill>
                <a:effectLst/>
                <a:latin typeface="Segoe UI"/>
                <a:cs typeface="Segoe UI"/>
              </a:rPr>
              <a:t> }</a:t>
            </a:r>
            <a:r>
              <a:rPr kumimoji="0" lang="en-PL" sz="2400" b="0" i="0" u="none" strike="noStrike" cap="none" normalizeH="0" baseline="30000" dirty="0">
                <a:ln>
                  <a:noFill/>
                </a:ln>
                <a:solidFill>
                  <a:srgbClr val="0000FF"/>
                </a:solidFill>
                <a:effectLst/>
                <a:latin typeface="Segoe UI"/>
                <a:cs typeface="Segoe UI"/>
              </a:rPr>
              <a:t>½</a:t>
            </a:r>
            <a:endParaRPr lang="en-US" sz="2400" b="0" i="0" u="none" strike="noStrike" cap="none" normalizeH="0" baseline="0">
              <a:ln>
                <a:noFill/>
              </a:ln>
              <a:effectLst/>
              <a:latin typeface="Segoe UI"/>
              <a:cs typeface="Segoe UI"/>
            </a:endParaRPr>
          </a:p>
        </p:txBody>
      </p:sp>
    </p:spTree>
    <p:extLst>
      <p:ext uri="{BB962C8B-B14F-4D97-AF65-F5344CB8AC3E}">
        <p14:creationId xmlns:p14="http://schemas.microsoft.com/office/powerpoint/2010/main" val="284529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E942-E6A7-C21B-63D2-3CB3C8DBB2C6}"/>
              </a:ext>
            </a:extLst>
          </p:cNvPr>
          <p:cNvSpPr>
            <a:spLocks noGrp="1"/>
          </p:cNvSpPr>
          <p:nvPr>
            <p:ph type="title"/>
          </p:nvPr>
        </p:nvSpPr>
        <p:spPr/>
        <p:txBody>
          <a:bodyPr/>
          <a:lstStyle/>
          <a:p>
            <a:r>
              <a:rPr lang="en-GB"/>
              <a:t>Distance measures</a:t>
            </a:r>
            <a:endParaRPr lang="en-PL"/>
          </a:p>
        </p:txBody>
      </p:sp>
      <p:sp>
        <p:nvSpPr>
          <p:cNvPr id="3" name="Content Placeholder 2">
            <a:extLst>
              <a:ext uri="{FF2B5EF4-FFF2-40B4-BE49-F238E27FC236}">
                <a16:creationId xmlns:a16="http://schemas.microsoft.com/office/drawing/2014/main" id="{E4CEA2BC-6642-EBFF-A9A9-1CAEA1E9B89F}"/>
              </a:ext>
            </a:extLst>
          </p:cNvPr>
          <p:cNvSpPr>
            <a:spLocks noGrp="1"/>
          </p:cNvSpPr>
          <p:nvPr>
            <p:ph idx="1"/>
          </p:nvPr>
        </p:nvSpPr>
        <p:spPr/>
        <p:txBody>
          <a:bodyPr/>
          <a:lstStyle/>
          <a:p>
            <a:r>
              <a:rPr lang="en-GB"/>
              <a:t>City distance (Manhattan, City block). This distance is simply the sum of the differences measured along the dimensions. In most cases, this distance measure produces similar results to the normal Euclidean distance.</a:t>
            </a:r>
          </a:p>
          <a:p>
            <a:endParaRPr lang="en-PL"/>
          </a:p>
        </p:txBody>
      </p:sp>
      <p:sp>
        <p:nvSpPr>
          <p:cNvPr id="5" name="Rectangle 3">
            <a:extLst>
              <a:ext uri="{FF2B5EF4-FFF2-40B4-BE49-F238E27FC236}">
                <a16:creationId xmlns:a16="http://schemas.microsoft.com/office/drawing/2014/main" id="{9EA8F0AB-330E-3C41-78C6-94B1EB1D09BC}"/>
              </a:ext>
            </a:extLst>
          </p:cNvPr>
          <p:cNvSpPr>
            <a:spLocks noChangeArrowheads="1"/>
          </p:cNvSpPr>
          <p:nvPr/>
        </p:nvSpPr>
        <p:spPr bwMode="auto">
          <a:xfrm>
            <a:off x="4793999" y="4223600"/>
            <a:ext cx="30428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PL" sz="2000" dirty="0">
                <a:solidFill>
                  <a:srgbClr val="0000FF"/>
                </a:solidFill>
                <a:latin typeface="Segoe UI"/>
                <a:cs typeface="Segoe UI"/>
              </a:rPr>
              <a:t>distance</a:t>
            </a:r>
            <a:r>
              <a:rPr kumimoji="0" lang="en-PL" sz="2000" b="0" i="0" u="none" strike="noStrike" cap="none" normalizeH="0" baseline="0" dirty="0">
                <a:ln>
                  <a:noFill/>
                </a:ln>
                <a:solidFill>
                  <a:srgbClr val="0000FF"/>
                </a:solidFill>
                <a:effectLst/>
                <a:latin typeface="Segoe UI"/>
                <a:cs typeface="Segoe UI"/>
              </a:rPr>
              <a:t>(</a:t>
            </a:r>
            <a:r>
              <a:rPr kumimoji="0" lang="en-PL" sz="2000" b="0" i="0" u="none" strike="noStrike" cap="none" normalizeH="0" baseline="0" dirty="0" err="1">
                <a:ln>
                  <a:noFill/>
                </a:ln>
                <a:solidFill>
                  <a:srgbClr val="0000FF"/>
                </a:solidFill>
                <a:effectLst/>
                <a:latin typeface="Segoe UI"/>
                <a:cs typeface="Segoe UI"/>
              </a:rPr>
              <a:t>x,y</a:t>
            </a:r>
            <a:r>
              <a:rPr kumimoji="0" lang="en-PL" sz="2000" b="0" i="0" u="none" strike="noStrike" cap="none" normalizeH="0" baseline="0" dirty="0">
                <a:ln>
                  <a:noFill/>
                </a:ln>
                <a:solidFill>
                  <a:srgbClr val="0000FF"/>
                </a:solidFill>
                <a:effectLst/>
                <a:latin typeface="Segoe UI"/>
                <a:cs typeface="Segoe UI"/>
              </a:rPr>
              <a:t>) = </a:t>
            </a:r>
            <a:r>
              <a:rPr lang="en-PL" sz="2000" dirty="0">
                <a:latin typeface="Arial"/>
                <a:cs typeface="Arial"/>
              </a:rPr>
              <a:t> </a:t>
            </a:r>
            <a:r>
              <a:rPr kumimoji="0" lang="en-PL" sz="2000" b="0" i="0" u="none" strike="noStrike" cap="none" normalizeH="0" baseline="0" dirty="0">
                <a:ln>
                  <a:noFill/>
                </a:ln>
                <a:effectLst/>
                <a:latin typeface="Arial"/>
                <a:cs typeface="Arial"/>
              </a:rPr>
              <a:t>    </a:t>
            </a:r>
            <a:r>
              <a:rPr kumimoji="0" lang="en-PL" sz="2000" b="0" i="0" u="none" strike="noStrike" cap="none" normalizeH="0" baseline="-30000" dirty="0" err="1">
                <a:ln>
                  <a:noFill/>
                </a:ln>
                <a:solidFill>
                  <a:srgbClr val="0000FF"/>
                </a:solidFill>
                <a:effectLst/>
                <a:latin typeface="Segoe UI"/>
                <a:cs typeface="Segoe UI"/>
              </a:rPr>
              <a:t>i</a:t>
            </a:r>
            <a:r>
              <a:rPr kumimoji="0" lang="en-PL" sz="2000" b="0" i="0" u="none" strike="noStrike" cap="none" normalizeH="0" baseline="0" dirty="0">
                <a:ln>
                  <a:noFill/>
                </a:ln>
                <a:solidFill>
                  <a:srgbClr val="0000FF"/>
                </a:solidFill>
                <a:effectLst/>
                <a:latin typeface="Segoe UI"/>
                <a:cs typeface="Segoe UI"/>
              </a:rPr>
              <a:t> |x</a:t>
            </a:r>
            <a:r>
              <a:rPr kumimoji="0" lang="en-PL" sz="2000" b="0" i="0" u="none" strike="noStrike" cap="none" normalizeH="0" baseline="-30000" dirty="0">
                <a:ln>
                  <a:noFill/>
                </a:ln>
                <a:solidFill>
                  <a:srgbClr val="0000FF"/>
                </a:solidFill>
                <a:effectLst/>
                <a:latin typeface="Segoe UI"/>
                <a:cs typeface="Segoe UI"/>
              </a:rPr>
              <a:t>i</a:t>
            </a:r>
            <a:r>
              <a:rPr kumimoji="0" lang="en-PL" sz="2000" b="0" i="0" u="none" strike="noStrike" cap="none" normalizeH="0" baseline="0" dirty="0">
                <a:ln>
                  <a:noFill/>
                </a:ln>
                <a:solidFill>
                  <a:srgbClr val="0000FF"/>
                </a:solidFill>
                <a:effectLst/>
                <a:latin typeface="Segoe UI"/>
                <a:cs typeface="Segoe UI"/>
              </a:rPr>
              <a:t> - </a:t>
            </a:r>
            <a:r>
              <a:rPr kumimoji="0" lang="en-PL" sz="2000" b="0" i="0" u="none" strike="noStrike" cap="none" normalizeH="0" baseline="0" dirty="0" err="1">
                <a:ln>
                  <a:noFill/>
                </a:ln>
                <a:solidFill>
                  <a:srgbClr val="0000FF"/>
                </a:solidFill>
                <a:effectLst/>
                <a:latin typeface="Segoe UI"/>
                <a:cs typeface="Segoe UI"/>
              </a:rPr>
              <a:t>y</a:t>
            </a:r>
            <a:r>
              <a:rPr kumimoji="0" lang="en-PL" sz="2000" b="0" i="0" u="none" strike="noStrike" cap="none" normalizeH="0" baseline="-30000" dirty="0" err="1">
                <a:ln>
                  <a:noFill/>
                </a:ln>
                <a:solidFill>
                  <a:srgbClr val="0000FF"/>
                </a:solidFill>
                <a:effectLst/>
                <a:latin typeface="Segoe UI"/>
                <a:cs typeface="Segoe UI"/>
              </a:rPr>
              <a:t>i</a:t>
            </a:r>
            <a:r>
              <a:rPr kumimoji="0" lang="en-PL" sz="2000" b="0" i="0" u="none" strike="noStrike" cap="none" normalizeH="0" baseline="0" dirty="0">
                <a:ln>
                  <a:noFill/>
                </a:ln>
                <a:solidFill>
                  <a:srgbClr val="0000FF"/>
                </a:solidFill>
                <a:effectLst/>
                <a:latin typeface="Segoe UI"/>
                <a:cs typeface="Segoe UI"/>
              </a:rPr>
              <a:t>|</a:t>
            </a:r>
            <a:endParaRPr lang="en-US" sz="2000" b="0" i="0" u="none" strike="noStrike" cap="none" normalizeH="0" baseline="0" dirty="0">
              <a:ln>
                <a:noFill/>
              </a:ln>
              <a:effectLst/>
              <a:latin typeface="Segoe UI"/>
              <a:cs typeface="Segoe UI"/>
            </a:endParaRPr>
          </a:p>
        </p:txBody>
      </p:sp>
      <p:pic>
        <p:nvPicPr>
          <p:cNvPr id="2052" name="Picture 4">
            <a:extLst>
              <a:ext uri="{FF2B5EF4-FFF2-40B4-BE49-F238E27FC236}">
                <a16:creationId xmlns:a16="http://schemas.microsoft.com/office/drawing/2014/main" id="{215D11D1-DF08-F859-5A2C-C903E6ACE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699" y="4303005"/>
            <a:ext cx="1524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067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Words>
  <Application>Microsoft Macintosh PowerPoint</Application>
  <PresentationFormat>Widescreen</PresentationFormat>
  <Paragraphs>67</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Segoe UI</vt:lpstr>
      <vt:lpstr>Office Theme</vt:lpstr>
      <vt:lpstr>Cluster Analysis</vt:lpstr>
      <vt:lpstr>General purpose</vt:lpstr>
      <vt:lpstr>What is cluster analysis?</vt:lpstr>
      <vt:lpstr>The flow of cluster analysis</vt:lpstr>
      <vt:lpstr>Applications  </vt:lpstr>
      <vt:lpstr>Major Clustering Approaches  </vt:lpstr>
      <vt:lpstr>Distance between two observations</vt:lpstr>
      <vt:lpstr>Distance measures</vt:lpstr>
      <vt:lpstr>Distance measures</vt:lpstr>
      <vt:lpstr>Distance measures</vt:lpstr>
      <vt:lpstr>The importance of scale</vt:lpstr>
      <vt:lpstr>Scaling our features</vt:lpstr>
      <vt:lpstr>Measuring distance for categorical data</vt:lpstr>
      <vt:lpstr>Comparing more than two observations</vt:lpstr>
      <vt:lpstr>Hierarchical clustering (linkage criteria)</vt:lpstr>
      <vt:lpstr>Hierarchical clustering (k clusters)</vt:lpstr>
      <vt:lpstr>Hierarchical clustering (visualizing k clusters)</vt:lpstr>
      <vt:lpstr>Hierarchical clustering (building dendrogram)</vt:lpstr>
      <vt:lpstr>Hierarchical clustering (cutting the tree)</vt:lpstr>
      <vt:lpstr>K-Means Clustering</vt:lpstr>
      <vt:lpstr>K-Means Clustering - interpretation</vt:lpstr>
      <vt:lpstr>Evaluating different values of K by eye (elbow method)</vt:lpstr>
      <vt:lpstr>Cluster analysis  </vt:lpstr>
      <vt:lpstr>Cluster analysis  </vt:lpstr>
      <vt:lpstr>Cluster analysis  </vt:lpstr>
      <vt:lpstr>K-means model </vt:lpstr>
      <vt:lpstr>K-means clustering in R</vt:lpstr>
      <vt:lpstr>Hierarchical Clustering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 Analysis</dc:title>
  <dc:creator>Gayda Alsharabi</dc:creator>
  <cp:lastModifiedBy>Cezary Rosa</cp:lastModifiedBy>
  <cp:revision>41</cp:revision>
  <dcterms:created xsi:type="dcterms:W3CDTF">2022-05-19T16:03:17Z</dcterms:created>
  <dcterms:modified xsi:type="dcterms:W3CDTF">2022-10-18T11:01:50Z</dcterms:modified>
</cp:coreProperties>
</file>